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Lst>
  <p:sldSz cy="6858000" cx="12192000"/>
  <p:notesSz cx="6858000" cy="9144000"/>
  <p:embeddedFontLst>
    <p:embeddedFont>
      <p:font typeface="Libre Baskerville"/>
      <p:regular r:id="rId51"/>
      <p:bold r:id="rId52"/>
      <p:italic r:id="rId53"/>
    </p:embeddedFont>
    <p:embeddedFont>
      <p:font typeface="Gill Sans"/>
      <p:regular r:id="rId54"/>
      <p:bold r:id="rId55"/>
    </p:embeddedFont>
    <p:embeddedFont>
      <p:font typeface="Century Gothic"/>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0" roundtripDataSignature="AMtx7mi4V1530yMSkMPFsd7yVNFHoKJQh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customschemas.google.com/relationships/presentationmetadata" Target="meta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LibreBaskerville-regular.fntdata"/><Relationship Id="rId50" Type="http://schemas.openxmlformats.org/officeDocument/2006/relationships/slide" Target="slides/slide46.xml"/><Relationship Id="rId53" Type="http://schemas.openxmlformats.org/officeDocument/2006/relationships/font" Target="fonts/LibreBaskerville-italic.fntdata"/><Relationship Id="rId52" Type="http://schemas.openxmlformats.org/officeDocument/2006/relationships/font" Target="fonts/LibreBaskerville-bold.fntdata"/><Relationship Id="rId11" Type="http://schemas.openxmlformats.org/officeDocument/2006/relationships/slide" Target="slides/slide7.xml"/><Relationship Id="rId55" Type="http://schemas.openxmlformats.org/officeDocument/2006/relationships/font" Target="fonts/GillSans-bold.fntdata"/><Relationship Id="rId10" Type="http://schemas.openxmlformats.org/officeDocument/2006/relationships/slide" Target="slides/slide6.xml"/><Relationship Id="rId54" Type="http://schemas.openxmlformats.org/officeDocument/2006/relationships/font" Target="fonts/GillSans-regular.fntdata"/><Relationship Id="rId13" Type="http://schemas.openxmlformats.org/officeDocument/2006/relationships/slide" Target="slides/slide9.xml"/><Relationship Id="rId57" Type="http://schemas.openxmlformats.org/officeDocument/2006/relationships/font" Target="fonts/CenturyGothic-bold.fntdata"/><Relationship Id="rId12" Type="http://schemas.openxmlformats.org/officeDocument/2006/relationships/slide" Target="slides/slide8.xml"/><Relationship Id="rId56" Type="http://schemas.openxmlformats.org/officeDocument/2006/relationships/font" Target="fonts/CenturyGothic-regular.fntdata"/><Relationship Id="rId15" Type="http://schemas.openxmlformats.org/officeDocument/2006/relationships/slide" Target="slides/slide11.xml"/><Relationship Id="rId59" Type="http://schemas.openxmlformats.org/officeDocument/2006/relationships/font" Target="fonts/CenturyGothic-boldItalic.fntdata"/><Relationship Id="rId14" Type="http://schemas.openxmlformats.org/officeDocument/2006/relationships/slide" Target="slides/slide10.xml"/><Relationship Id="rId58" Type="http://schemas.openxmlformats.org/officeDocument/2006/relationships/font" Target="fonts/CenturyGothic-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 name="Google Shape;20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7b1cf50b3e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27b1cf50b3e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g27b1cf50b3e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7454d51962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27454d51962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5" name="Google Shape;345;g27454d51962_0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80f919b9f3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g280f919b9f3_0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g280f919b9f3_0_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80f919b9f3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g280f919b9f3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5" name="Google Shape;375;g280f919b9f3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280f919b9f3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g280f919b9f3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6" name="Google Shape;396;g280f919b9f3_0_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80f919b9f3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80f919b9f3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7" name="Google Shape;417;g280f919b9f3_0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7454d51962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g27454d51962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3" name="Google Shape;433;g27454d51962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de-DE"/>
              <a:t>Tenir la caisse, prendre les commandes client, vendre/proposer/présenter les produits et services ⇒ Attendus aussi bien Tenue du magasin que Soutien magasin</a:t>
            </a:r>
            <a:endParaRPr/>
          </a:p>
          <a:p>
            <a:pPr indent="0" lvl="0" marL="0" rtl="0" algn="l">
              <a:lnSpc>
                <a:spcPct val="100000"/>
              </a:lnSpc>
              <a:spcBef>
                <a:spcPts val="0"/>
              </a:spcBef>
              <a:spcAft>
                <a:spcPts val="0"/>
              </a:spcAft>
              <a:buSzPts val="1400"/>
              <a:buNone/>
            </a:pPr>
            <a:r>
              <a:rPr lang="de-DE"/>
              <a:t>Décider de faire des rabais lors du dépassement ou limite de DLC ⇒ possible aussi bien par Tenue du magasin que Soutien magasin</a:t>
            </a:r>
            <a:endParaRPr/>
          </a:p>
        </p:txBody>
      </p:sp>
      <p:sp>
        <p:nvSpPr>
          <p:cNvPr id="439" name="Google Shape;43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78cd300e2c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78cd300e2c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lang="de-DE"/>
              <a:t>Tenir la caisse, prendre les commandes client, vendre/proposer/présenter les produits et services ⇒ Attendus aussi bien Tenue du magasin que Soutien magasin</a:t>
            </a:r>
            <a:endParaRPr/>
          </a:p>
          <a:p>
            <a:pPr indent="0" lvl="0" marL="0" rtl="0" algn="l">
              <a:lnSpc>
                <a:spcPct val="100000"/>
              </a:lnSpc>
              <a:spcBef>
                <a:spcPts val="0"/>
              </a:spcBef>
              <a:spcAft>
                <a:spcPts val="0"/>
              </a:spcAft>
              <a:buSzPts val="1400"/>
              <a:buNone/>
            </a:pPr>
            <a:r>
              <a:rPr lang="de-DE"/>
              <a:t>Décider de faire des rabais lors du dépassement ou limite de DLC ⇒ possible aussi bien par Tenue du magasin que Soutien magasin</a:t>
            </a:r>
            <a:endParaRPr/>
          </a:p>
        </p:txBody>
      </p:sp>
      <p:sp>
        <p:nvSpPr>
          <p:cNvPr id="462" name="Google Shape;462;g278cd300e2c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7495f7949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7495f7949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5" name="Google Shape;485;g27495f7949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7b1cf50b3e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7b1cf50b3e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g27b1cf50b3e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78cd300e2c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78cd300e2c_0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9" name="Google Shape;509;g278cd300e2c_0_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7a9fbf2376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27a9fbf2376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1" name="Google Shape;531;g27a9fbf2376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7495f79496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27495f79496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3" name="Google Shape;553;g27495f79496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7454d51962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g27454d51962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5" name="Google Shape;575;g27454d51962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1" name="Google Shape;58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75cc428c7c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275cc428c7c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4" name="Google Shape;604;g275cc428c7c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275cc428c7c_1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g275cc428c7c_1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7" name="Google Shape;627;g275cc428c7c_1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275cc428c7c_1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9" name="Google Shape;649;g275cc428c7c_1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0" name="Google Shape;650;g275cc428c7c_1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27454d51962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2" name="Google Shape;672;g27454d51962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3" name="Google Shape;673;g27454d51962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27454d51962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4" name="Google Shape;694;g27454d51962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5" name="Google Shape;695;g27454d51962_0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7a3e7c4bf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27a3e7c4bf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de-DE"/>
              <a:t>En beige, les cercles ; en vert, les rôles. En violet : des rôles occupés par plusieurs personnes, qui constituent un sous cercle.</a:t>
            </a:r>
            <a:endParaRPr/>
          </a:p>
          <a:p>
            <a:pPr indent="0" lvl="0" marL="0" rtl="0" algn="l">
              <a:lnSpc>
                <a:spcPct val="100000"/>
              </a:lnSpc>
              <a:spcBef>
                <a:spcPts val="0"/>
              </a:spcBef>
              <a:spcAft>
                <a:spcPts val="0"/>
              </a:spcAft>
              <a:buSzPts val="1400"/>
              <a:buNone/>
            </a:pPr>
            <a:r>
              <a:rPr lang="de-DE"/>
              <a:t>En jaune : les rôles pilotage et représentation</a:t>
            </a:r>
            <a:endParaRPr/>
          </a:p>
        </p:txBody>
      </p:sp>
      <p:sp>
        <p:nvSpPr>
          <p:cNvPr id="222" name="Google Shape;222;g27a3e7c4bf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2600049cc4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0" name="Google Shape;700;g2600049cc4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1" name="Google Shape;701;g2600049cc4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27454d51962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2" name="Google Shape;722;g27454d51962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3" name="Google Shape;723;g27454d51962_0_1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27a9fbf2376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4" name="Google Shape;744;g27a9fbf2376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5" name="Google Shape;745;g27a9fbf2376_0_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27454d51962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6" name="Google Shape;766;g27454d51962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7" name="Google Shape;767;g27454d51962_0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27454d51962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8" name="Google Shape;788;g27454d51962_0_2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9" name="Google Shape;789;g27454d51962_0_2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27ba12f255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0" name="Google Shape;810;g27ba12f255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1" name="Google Shape;811;g27ba12f255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27454d51962_0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3" name="Google Shape;833;g27454d51962_0_2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4" name="Google Shape;834;g27454d51962_0_2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27454d51962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5" name="Google Shape;855;g27454d51962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6" name="Google Shape;856;g27454d51962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de-DE"/>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27454d51962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7" name="Google Shape;877;g27454d51962_0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8" name="Google Shape;878;g27454d51962_0_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1" name="Shape 881"/>
        <p:cNvGrpSpPr/>
        <p:nvPr/>
      </p:nvGrpSpPr>
      <p:grpSpPr>
        <a:xfrm>
          <a:off x="0" y="0"/>
          <a:ext cx="0" cy="0"/>
          <a:chOff x="0" y="0"/>
          <a:chExt cx="0" cy="0"/>
        </a:xfrm>
      </p:grpSpPr>
      <p:sp>
        <p:nvSpPr>
          <p:cNvPr id="882" name="Google Shape;882;g27454d51962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3" name="Google Shape;883;g27454d51962_0_1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4" name="Google Shape;884;g27454d51962_0_1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7b1cf50b3e_0_3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g27b1cf50b3e_0_3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g27b1cf50b3e_0_3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27454d51962_0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5" name="Google Shape;905;g27454d51962_0_1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6" name="Google Shape;906;g27454d51962_0_1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27a877f36a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7" name="Google Shape;927;g27a877f36a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8" name="Google Shape;928;g27a877f36a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27a9fbf237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9" name="Google Shape;949;g27a9fbf237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0" name="Google Shape;950;g27a9fbf237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2" name="Google Shape;97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973" name="Google Shape;97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g278cd300e2c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8" name="Google Shape;978;g278cd300e2c_0_2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9" name="Google Shape;979;g278cd300e2c_0_2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g280f919b9f3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9" name="Google Shape;989;g280f919b9f3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0" name="Google Shape;990;g280f919b9f3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0" name="Google Shape;10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de-DE"/>
              <a:t>Un des focus du rôle Gestion des stocks. Fiche de rôle plus nécessaire pour le moment. A garder sous le coude.</a:t>
            </a:r>
            <a:endParaRPr/>
          </a:p>
        </p:txBody>
      </p:sp>
      <p:sp>
        <p:nvSpPr>
          <p:cNvPr id="1011" name="Google Shape;101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7b1cf50b3e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7b1cf50b3e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27b1cf50b3e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7b1cf50b3e_0_2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27b1cf50b3e_0_2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g27b1cf50b3e_0_2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7b1cf50b3e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7b1cf50b3e_0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g27b1cf50b3e_0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7b1cf50b3e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7b1cf50b3e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g27b1cf50b3e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7b1cf50b3e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27b1cf50b3e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g27b1cf50b3e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5.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2.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2.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type="title">
  <p:cSld name="TITLE">
    <p:bg>
      <p:bgPr>
        <a:solidFill>
          <a:schemeClr val="dk2"/>
        </a:solidFill>
      </p:bgPr>
    </p:bg>
    <p:spTree>
      <p:nvGrpSpPr>
        <p:cNvPr id="14" name="Shape 14"/>
        <p:cNvGrpSpPr/>
        <p:nvPr/>
      </p:nvGrpSpPr>
      <p:grpSpPr>
        <a:xfrm>
          <a:off x="0" y="0"/>
          <a:ext cx="0" cy="0"/>
          <a:chOff x="0" y="0"/>
          <a:chExt cx="0" cy="0"/>
        </a:xfrm>
      </p:grpSpPr>
      <p:pic>
        <p:nvPicPr>
          <p:cNvPr descr="Ein Bild, das Text enthält, Pflanze&#10;&#10;Automatisch generierte Beschreibung" id="15" name="Google Shape;15;p19"/>
          <p:cNvPicPr preferRelativeResize="0"/>
          <p:nvPr/>
        </p:nvPicPr>
        <p:blipFill rotWithShape="1">
          <a:blip r:embed="rId2">
            <a:alphaModFix/>
          </a:blip>
          <a:srcRect b="0" l="0" r="0" t="0"/>
          <a:stretch/>
        </p:blipFill>
        <p:spPr>
          <a:xfrm>
            <a:off x="1517210" y="0"/>
            <a:ext cx="8392026" cy="6858000"/>
          </a:xfrm>
          <a:prstGeom prst="rect">
            <a:avLst/>
          </a:prstGeom>
          <a:noFill/>
          <a:ln>
            <a:noFill/>
          </a:ln>
        </p:spPr>
      </p:pic>
      <p:sp>
        <p:nvSpPr>
          <p:cNvPr id="16" name="Google Shape;16;p19"/>
          <p:cNvSpPr/>
          <p:nvPr/>
        </p:nvSpPr>
        <p:spPr>
          <a:xfrm>
            <a:off x="3300284" y="654912"/>
            <a:ext cx="5591432" cy="5591432"/>
          </a:xfrm>
          <a:prstGeom prst="ellipse">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cxnSp>
        <p:nvCxnSpPr>
          <p:cNvPr id="17" name="Google Shape;17;p19"/>
          <p:cNvCxnSpPr/>
          <p:nvPr/>
        </p:nvCxnSpPr>
        <p:spPr>
          <a:xfrm>
            <a:off x="4359876" y="4300155"/>
            <a:ext cx="3472249" cy="0"/>
          </a:xfrm>
          <a:prstGeom prst="straightConnector1">
            <a:avLst/>
          </a:prstGeom>
          <a:noFill/>
          <a:ln cap="flat" cmpd="sng" w="19050">
            <a:solidFill>
              <a:schemeClr val="accent1"/>
            </a:solidFill>
            <a:prstDash val="solid"/>
            <a:miter lim="800000"/>
            <a:headEnd len="sm" w="sm" type="none"/>
            <a:tailEnd len="sm" w="sm" type="none"/>
          </a:ln>
        </p:spPr>
      </p:cxnSp>
      <p:pic>
        <p:nvPicPr>
          <p:cNvPr descr="Ein Bild, das Text enthält&#10;&#10;Automatisch generierte Beschreibung" id="18" name="Google Shape;18;p19"/>
          <p:cNvPicPr preferRelativeResize="0"/>
          <p:nvPr/>
        </p:nvPicPr>
        <p:blipFill rotWithShape="1">
          <a:blip r:embed="rId3">
            <a:alphaModFix/>
          </a:blip>
          <a:srcRect b="0" l="0" r="0" t="0"/>
          <a:stretch/>
        </p:blipFill>
        <p:spPr>
          <a:xfrm>
            <a:off x="5609961" y="4157464"/>
            <a:ext cx="972078" cy="285381"/>
          </a:xfrm>
          <a:prstGeom prst="rect">
            <a:avLst/>
          </a:prstGeom>
          <a:noFill/>
          <a:ln>
            <a:noFill/>
          </a:ln>
        </p:spPr>
      </p:pic>
      <p:sp>
        <p:nvSpPr>
          <p:cNvPr id="19" name="Google Shape;19;p19"/>
          <p:cNvSpPr/>
          <p:nvPr/>
        </p:nvSpPr>
        <p:spPr>
          <a:xfrm>
            <a:off x="3447535" y="807312"/>
            <a:ext cx="5296930" cy="5296930"/>
          </a:xfrm>
          <a:prstGeom prst="ellipse">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Keramik, Porzellan&#10;&#10;Automatisch generierte Beschreibung" id="20" name="Google Shape;20;p19"/>
          <p:cNvPicPr preferRelativeResize="0"/>
          <p:nvPr/>
        </p:nvPicPr>
        <p:blipFill rotWithShape="1">
          <a:blip r:embed="rId4">
            <a:alphaModFix/>
          </a:blip>
          <a:srcRect b="0" l="0" r="0" t="0"/>
          <a:stretch/>
        </p:blipFill>
        <p:spPr>
          <a:xfrm>
            <a:off x="7019338" y="4814449"/>
            <a:ext cx="1668775" cy="1621434"/>
          </a:xfrm>
          <a:prstGeom prst="rect">
            <a:avLst/>
          </a:prstGeom>
          <a:noFill/>
          <a:ln>
            <a:noFill/>
          </a:ln>
        </p:spPr>
      </p:pic>
      <p:pic>
        <p:nvPicPr>
          <p:cNvPr id="21" name="Google Shape;21;p19"/>
          <p:cNvPicPr preferRelativeResize="0"/>
          <p:nvPr/>
        </p:nvPicPr>
        <p:blipFill rotWithShape="1">
          <a:blip r:embed="rId5">
            <a:alphaModFix/>
          </a:blip>
          <a:srcRect b="0" l="0" r="0" t="0"/>
          <a:stretch/>
        </p:blipFill>
        <p:spPr>
          <a:xfrm>
            <a:off x="3530777" y="1164252"/>
            <a:ext cx="818801" cy="845501"/>
          </a:xfrm>
          <a:prstGeom prst="rect">
            <a:avLst/>
          </a:prstGeom>
          <a:noFill/>
          <a:ln>
            <a:noFill/>
          </a:ln>
        </p:spPr>
      </p:pic>
      <p:sp>
        <p:nvSpPr>
          <p:cNvPr id="22" name="Google Shape;22;p19"/>
          <p:cNvSpPr txBox="1"/>
          <p:nvPr>
            <p:ph type="ctrTitle"/>
          </p:nvPr>
        </p:nvSpPr>
        <p:spPr>
          <a:xfrm>
            <a:off x="2749296" y="2660904"/>
            <a:ext cx="6693408" cy="1088136"/>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accent3"/>
              </a:buClr>
              <a:buSzPts val="4600"/>
              <a:buFont typeface="Libre Baskerville"/>
              <a:buNone/>
              <a:defRPr sz="4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9"/>
          <p:cNvSpPr txBox="1"/>
          <p:nvPr>
            <p:ph idx="1" type="subTitle"/>
          </p:nvPr>
        </p:nvSpPr>
        <p:spPr>
          <a:xfrm>
            <a:off x="4596384" y="2267712"/>
            <a:ext cx="2999232" cy="43891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400"/>
              <a:buNone/>
              <a:defRPr sz="2400"/>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grün">
  <p:cSld name="Titel und Inhalt grün">
    <p:bg>
      <p:bgPr>
        <a:solidFill>
          <a:schemeClr val="dk2"/>
        </a:solidFill>
      </p:bgPr>
    </p:bg>
    <p:spTree>
      <p:nvGrpSpPr>
        <p:cNvPr id="96" name="Shape 96"/>
        <p:cNvGrpSpPr/>
        <p:nvPr/>
      </p:nvGrpSpPr>
      <p:grpSpPr>
        <a:xfrm>
          <a:off x="0" y="0"/>
          <a:ext cx="0" cy="0"/>
          <a:chOff x="0" y="0"/>
          <a:chExt cx="0" cy="0"/>
        </a:xfrm>
      </p:grpSpPr>
      <p:sp>
        <p:nvSpPr>
          <p:cNvPr id="97" name="Google Shape;97;p25"/>
          <p:cNvSpPr txBox="1"/>
          <p:nvPr>
            <p:ph type="title"/>
          </p:nvPr>
        </p:nvSpPr>
        <p:spPr>
          <a:xfrm>
            <a:off x="838200" y="380999"/>
            <a:ext cx="10515600" cy="132588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25"/>
          <p:cNvSpPr txBox="1"/>
          <p:nvPr>
            <p:ph idx="1" type="body"/>
          </p:nvPr>
        </p:nvSpPr>
        <p:spPr>
          <a:xfrm>
            <a:off x="609600" y="1600200"/>
            <a:ext cx="10972800" cy="4572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atin typeface="Gill Sans"/>
                <a:ea typeface="Gill Sans"/>
                <a:cs typeface="Gill Sans"/>
                <a:sym typeface="Gill Sans"/>
              </a:defRPr>
            </a:lvl1pPr>
            <a:lvl2pPr indent="-381000" lvl="1" marL="914400" algn="l">
              <a:lnSpc>
                <a:spcPct val="90000"/>
              </a:lnSpc>
              <a:spcBef>
                <a:spcPts val="500"/>
              </a:spcBef>
              <a:spcAft>
                <a:spcPts val="0"/>
              </a:spcAft>
              <a:buSzPts val="2400"/>
              <a:buChar char="•"/>
              <a:defRPr>
                <a:latin typeface="Gill Sans"/>
                <a:ea typeface="Gill Sans"/>
                <a:cs typeface="Gill Sans"/>
                <a:sym typeface="Gill Sans"/>
              </a:defRPr>
            </a:lvl2pPr>
            <a:lvl3pPr indent="-355600" lvl="2" marL="1371600" algn="l">
              <a:lnSpc>
                <a:spcPct val="90000"/>
              </a:lnSpc>
              <a:spcBef>
                <a:spcPts val="500"/>
              </a:spcBef>
              <a:spcAft>
                <a:spcPts val="0"/>
              </a:spcAft>
              <a:buSzPts val="2000"/>
              <a:buChar char="•"/>
              <a:defRPr>
                <a:latin typeface="Gill Sans"/>
                <a:ea typeface="Gill Sans"/>
                <a:cs typeface="Gill Sans"/>
                <a:sym typeface="Gill Sans"/>
              </a:defRPr>
            </a:lvl3pPr>
            <a:lvl4pPr indent="-342900" lvl="3" marL="1828800" algn="l">
              <a:lnSpc>
                <a:spcPct val="90000"/>
              </a:lnSpc>
              <a:spcBef>
                <a:spcPts val="500"/>
              </a:spcBef>
              <a:spcAft>
                <a:spcPts val="0"/>
              </a:spcAft>
              <a:buSzPts val="1800"/>
              <a:buChar char="•"/>
              <a:defRPr>
                <a:latin typeface="Gill Sans"/>
                <a:ea typeface="Gill Sans"/>
                <a:cs typeface="Gill Sans"/>
                <a:sym typeface="Gill Sans"/>
              </a:defRPr>
            </a:lvl4pPr>
            <a:lvl5pPr indent="-342900" lvl="4" marL="2286000" algn="l">
              <a:lnSpc>
                <a:spcPct val="90000"/>
              </a:lnSpc>
              <a:spcBef>
                <a:spcPts val="500"/>
              </a:spcBef>
              <a:spcAft>
                <a:spcPts val="0"/>
              </a:spcAft>
              <a:buSzPts val="1800"/>
              <a:buChar char="•"/>
              <a:defRPr>
                <a:latin typeface="Gill Sans"/>
                <a:ea typeface="Gill Sans"/>
                <a:cs typeface="Gill Sans"/>
                <a:sym typeface="Gill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25"/>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25"/>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enutzerdefiniertes Layout">
  <p:cSld name="Benutzerdefiniertes Layout">
    <p:bg>
      <p:bgPr>
        <a:solidFill>
          <a:schemeClr val="dk2"/>
        </a:solidFill>
      </p:bgPr>
    </p:bg>
    <p:spTree>
      <p:nvGrpSpPr>
        <p:cNvPr id="101" name="Shape 101"/>
        <p:cNvGrpSpPr/>
        <p:nvPr/>
      </p:nvGrpSpPr>
      <p:grpSpPr>
        <a:xfrm>
          <a:off x="0" y="0"/>
          <a:ext cx="0" cy="0"/>
          <a:chOff x="0" y="0"/>
          <a:chExt cx="0" cy="0"/>
        </a:xfrm>
      </p:grpSpPr>
      <p:sp>
        <p:nvSpPr>
          <p:cNvPr id="102" name="Google Shape;102;p26"/>
          <p:cNvSpPr/>
          <p:nvPr/>
        </p:nvSpPr>
        <p:spPr>
          <a:xfrm>
            <a:off x="553443" y="0"/>
            <a:ext cx="11105522" cy="62446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sp>
        <p:nvSpPr>
          <p:cNvPr id="103" name="Google Shape;103;p26"/>
          <p:cNvSpPr/>
          <p:nvPr/>
        </p:nvSpPr>
        <p:spPr>
          <a:xfrm>
            <a:off x="877579" y="0"/>
            <a:ext cx="10460969" cy="5872780"/>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einem Weichtier, Insekt&#10;&#10;Automatisch generierte Beschreibung" id="104" name="Google Shape;104;p26"/>
          <p:cNvPicPr preferRelativeResize="0"/>
          <p:nvPr/>
        </p:nvPicPr>
        <p:blipFill rotWithShape="1">
          <a:blip r:embed="rId2">
            <a:alphaModFix/>
          </a:blip>
          <a:srcRect b="0" l="0" r="0" t="0"/>
          <a:stretch/>
        </p:blipFill>
        <p:spPr>
          <a:xfrm>
            <a:off x="5491275" y="5738220"/>
            <a:ext cx="1207554" cy="354511"/>
          </a:xfrm>
          <a:prstGeom prst="rect">
            <a:avLst/>
          </a:prstGeom>
          <a:noFill/>
          <a:ln>
            <a:noFill/>
          </a:ln>
        </p:spPr>
      </p:pic>
      <p:sp>
        <p:nvSpPr>
          <p:cNvPr id="105" name="Google Shape;105;p26"/>
          <p:cNvSpPr txBox="1"/>
          <p:nvPr>
            <p:ph type="title"/>
          </p:nvPr>
        </p:nvSpPr>
        <p:spPr>
          <a:xfrm>
            <a:off x="381000" y="381000"/>
            <a:ext cx="114300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26"/>
          <p:cNvSpPr/>
          <p:nvPr>
            <p:ph idx="2" type="pic"/>
          </p:nvPr>
        </p:nvSpPr>
        <p:spPr>
          <a:xfrm>
            <a:off x="1375868" y="1797050"/>
            <a:ext cx="2057400" cy="2058988"/>
          </a:xfrm>
          <a:prstGeom prst="rect">
            <a:avLst/>
          </a:prstGeom>
          <a:noFill/>
          <a:ln>
            <a:noFill/>
          </a:ln>
        </p:spPr>
      </p:sp>
      <p:sp>
        <p:nvSpPr>
          <p:cNvPr id="107" name="Google Shape;107;p26"/>
          <p:cNvSpPr txBox="1"/>
          <p:nvPr>
            <p:ph idx="1" type="body"/>
          </p:nvPr>
        </p:nvSpPr>
        <p:spPr>
          <a:xfrm>
            <a:off x="1326173" y="3946525"/>
            <a:ext cx="2194560" cy="35560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SzPts val="2000"/>
              <a:buNone/>
              <a:defRPr sz="20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26"/>
          <p:cNvSpPr txBox="1"/>
          <p:nvPr>
            <p:ph idx="3" type="body"/>
          </p:nvPr>
        </p:nvSpPr>
        <p:spPr>
          <a:xfrm>
            <a:off x="1328309" y="4306415"/>
            <a:ext cx="2194560" cy="27432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26"/>
          <p:cNvSpPr/>
          <p:nvPr>
            <p:ph idx="4" type="pic"/>
          </p:nvPr>
        </p:nvSpPr>
        <p:spPr>
          <a:xfrm>
            <a:off x="3828270" y="1797050"/>
            <a:ext cx="2057400" cy="2058988"/>
          </a:xfrm>
          <a:prstGeom prst="rect">
            <a:avLst/>
          </a:prstGeom>
          <a:noFill/>
          <a:ln>
            <a:noFill/>
          </a:ln>
        </p:spPr>
      </p:sp>
      <p:sp>
        <p:nvSpPr>
          <p:cNvPr id="110" name="Google Shape;110;p26"/>
          <p:cNvSpPr txBox="1"/>
          <p:nvPr>
            <p:ph idx="5" type="body"/>
          </p:nvPr>
        </p:nvSpPr>
        <p:spPr>
          <a:xfrm>
            <a:off x="3763663" y="3926721"/>
            <a:ext cx="2194560" cy="35560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SzPts val="2000"/>
              <a:buNone/>
              <a:defRPr sz="20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6"/>
          <p:cNvSpPr txBox="1"/>
          <p:nvPr>
            <p:ph idx="6" type="body"/>
          </p:nvPr>
        </p:nvSpPr>
        <p:spPr>
          <a:xfrm>
            <a:off x="3765799" y="4286611"/>
            <a:ext cx="2194560" cy="27432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26"/>
          <p:cNvSpPr/>
          <p:nvPr>
            <p:ph idx="7" type="pic"/>
          </p:nvPr>
        </p:nvSpPr>
        <p:spPr>
          <a:xfrm>
            <a:off x="6280672" y="1797050"/>
            <a:ext cx="2057400" cy="2058988"/>
          </a:xfrm>
          <a:prstGeom prst="rect">
            <a:avLst/>
          </a:prstGeom>
          <a:noFill/>
          <a:ln>
            <a:noFill/>
          </a:ln>
        </p:spPr>
      </p:sp>
      <p:sp>
        <p:nvSpPr>
          <p:cNvPr id="113" name="Google Shape;113;p26"/>
          <p:cNvSpPr txBox="1"/>
          <p:nvPr>
            <p:ph idx="8" type="body"/>
          </p:nvPr>
        </p:nvSpPr>
        <p:spPr>
          <a:xfrm>
            <a:off x="6216065" y="3946525"/>
            <a:ext cx="2194560" cy="35560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SzPts val="2000"/>
              <a:buNone/>
              <a:defRPr sz="20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26"/>
          <p:cNvSpPr txBox="1"/>
          <p:nvPr>
            <p:ph idx="9" type="body"/>
          </p:nvPr>
        </p:nvSpPr>
        <p:spPr>
          <a:xfrm>
            <a:off x="6218201" y="4306415"/>
            <a:ext cx="2194560" cy="27432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26"/>
          <p:cNvSpPr/>
          <p:nvPr>
            <p:ph idx="13" type="pic"/>
          </p:nvPr>
        </p:nvSpPr>
        <p:spPr>
          <a:xfrm>
            <a:off x="8733074" y="1797050"/>
            <a:ext cx="2057400" cy="2058988"/>
          </a:xfrm>
          <a:prstGeom prst="rect">
            <a:avLst/>
          </a:prstGeom>
          <a:noFill/>
          <a:ln>
            <a:noFill/>
          </a:ln>
        </p:spPr>
      </p:sp>
      <p:sp>
        <p:nvSpPr>
          <p:cNvPr id="116" name="Google Shape;116;p26"/>
          <p:cNvSpPr txBox="1"/>
          <p:nvPr>
            <p:ph idx="14" type="body"/>
          </p:nvPr>
        </p:nvSpPr>
        <p:spPr>
          <a:xfrm>
            <a:off x="8666331" y="3946525"/>
            <a:ext cx="2194560" cy="35560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SzPts val="2000"/>
              <a:buNone/>
              <a:defRPr sz="20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6"/>
          <p:cNvSpPr txBox="1"/>
          <p:nvPr>
            <p:ph idx="15" type="body"/>
          </p:nvPr>
        </p:nvSpPr>
        <p:spPr>
          <a:xfrm>
            <a:off x="8668467" y="4306415"/>
            <a:ext cx="2194560" cy="274320"/>
          </a:xfrm>
          <a:prstGeom prst="rect">
            <a:avLst/>
          </a:prstGeom>
          <a:noFill/>
          <a:ln>
            <a:noFill/>
          </a:ln>
        </p:spPr>
        <p:txBody>
          <a:bodyPr anchorCtr="0" anchor="ctr" bIns="0" lIns="0" spcFirstLastPara="1" rIns="0" wrap="square" tIns="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6"/>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6"/>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leich">
  <p:cSld name="Vergleich">
    <p:spTree>
      <p:nvGrpSpPr>
        <p:cNvPr id="120" name="Shape 120"/>
        <p:cNvGrpSpPr/>
        <p:nvPr/>
      </p:nvGrpSpPr>
      <p:grpSpPr>
        <a:xfrm>
          <a:off x="0" y="0"/>
          <a:ext cx="0" cy="0"/>
          <a:chOff x="0" y="0"/>
          <a:chExt cx="0" cy="0"/>
        </a:xfrm>
      </p:grpSpPr>
      <p:sp>
        <p:nvSpPr>
          <p:cNvPr id="121" name="Google Shape;121;p28"/>
          <p:cNvSpPr/>
          <p:nvPr/>
        </p:nvSpPr>
        <p:spPr>
          <a:xfrm>
            <a:off x="0" y="0"/>
            <a:ext cx="4873752" cy="686957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Nahaufnahme eines Baums&#10;&#10;Die Beschreibung wurde automatisch mit mittlerem Zuverlässigkeitsgrad generiert" id="122" name="Google Shape;122;p28"/>
          <p:cNvPicPr preferRelativeResize="0"/>
          <p:nvPr/>
        </p:nvPicPr>
        <p:blipFill rotWithShape="1">
          <a:blip r:embed="rId2">
            <a:alphaModFix/>
          </a:blip>
          <a:srcRect b="0" l="0" r="0" t="0"/>
          <a:stretch/>
        </p:blipFill>
        <p:spPr>
          <a:xfrm flipH="1" rot="2866459">
            <a:off x="2282032" y="1589693"/>
            <a:ext cx="970220" cy="2236127"/>
          </a:xfrm>
          <a:prstGeom prst="rect">
            <a:avLst/>
          </a:prstGeom>
          <a:noFill/>
          <a:ln>
            <a:noFill/>
          </a:ln>
        </p:spPr>
      </p:pic>
      <p:sp>
        <p:nvSpPr>
          <p:cNvPr id="123" name="Google Shape;123;p28"/>
          <p:cNvSpPr txBox="1"/>
          <p:nvPr>
            <p:ph type="title"/>
          </p:nvPr>
        </p:nvSpPr>
        <p:spPr>
          <a:xfrm>
            <a:off x="6291072" y="978408"/>
            <a:ext cx="4974336" cy="132588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28"/>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8"/>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
        <p:nvSpPr>
          <p:cNvPr id="126" name="Google Shape;126;p28"/>
          <p:cNvSpPr txBox="1"/>
          <p:nvPr>
            <p:ph idx="1" type="body"/>
          </p:nvPr>
        </p:nvSpPr>
        <p:spPr>
          <a:xfrm>
            <a:off x="6291072" y="2322576"/>
            <a:ext cx="5065776" cy="448056"/>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000"/>
              <a:buFont typeface="Arial"/>
              <a:buNone/>
              <a:defRPr b="0" sz="2000">
                <a:latin typeface="Libre Baskerville"/>
                <a:ea typeface="Libre Baskerville"/>
                <a:cs typeface="Libre Baskerville"/>
                <a:sym typeface="Libre Baskerville"/>
              </a:defRPr>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7" name="Google Shape;127;p28"/>
          <p:cNvSpPr txBox="1"/>
          <p:nvPr>
            <p:ph idx="2" type="body"/>
          </p:nvPr>
        </p:nvSpPr>
        <p:spPr>
          <a:xfrm>
            <a:off x="6289612" y="2770632"/>
            <a:ext cx="5065776" cy="1554480"/>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rgbClr val="73292A"/>
              </a:buClr>
              <a:buSzPts val="1600"/>
              <a:buFont typeface="Arial"/>
              <a:buChar char="•"/>
              <a:defRPr sz="1600"/>
            </a:lvl1pPr>
            <a:lvl2pPr indent="-317500" lvl="1" marL="914400" algn="l">
              <a:lnSpc>
                <a:spcPct val="90000"/>
              </a:lnSpc>
              <a:spcBef>
                <a:spcPts val="500"/>
              </a:spcBef>
              <a:spcAft>
                <a:spcPts val="0"/>
              </a:spcAft>
              <a:buClr>
                <a:srgbClr val="73292A"/>
              </a:buClr>
              <a:buSzPts val="1400"/>
              <a:buFont typeface="Arial"/>
              <a:buChar char="•"/>
              <a:defRPr sz="1400"/>
            </a:lvl2pPr>
            <a:lvl3pPr indent="-304800" lvl="2" marL="1371600" algn="l">
              <a:lnSpc>
                <a:spcPct val="90000"/>
              </a:lnSpc>
              <a:spcBef>
                <a:spcPts val="500"/>
              </a:spcBef>
              <a:spcAft>
                <a:spcPts val="0"/>
              </a:spcAft>
              <a:buClr>
                <a:srgbClr val="73292A"/>
              </a:buClr>
              <a:buSzPts val="1200"/>
              <a:buFont typeface="Arial"/>
              <a:buChar char="•"/>
              <a:defRPr sz="1200"/>
            </a:lvl3pPr>
            <a:lvl4pPr indent="-298450" lvl="3" marL="1828800" algn="l">
              <a:lnSpc>
                <a:spcPct val="90000"/>
              </a:lnSpc>
              <a:spcBef>
                <a:spcPts val="500"/>
              </a:spcBef>
              <a:spcAft>
                <a:spcPts val="0"/>
              </a:spcAft>
              <a:buClr>
                <a:srgbClr val="73292A"/>
              </a:buClr>
              <a:buSzPts val="1100"/>
              <a:buFont typeface="Arial"/>
              <a:buChar char="•"/>
              <a:defRPr sz="1100"/>
            </a:lvl4pPr>
            <a:lvl5pPr indent="-298450" lvl="4" marL="2286000" algn="l">
              <a:lnSpc>
                <a:spcPct val="90000"/>
              </a:lnSpc>
              <a:spcBef>
                <a:spcPts val="500"/>
              </a:spcBef>
              <a:spcAft>
                <a:spcPts val="0"/>
              </a:spcAft>
              <a:buClr>
                <a:srgbClr val="73292A"/>
              </a:buClr>
              <a:buSzPts val="1100"/>
              <a:buFont typeface="Arial"/>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28"/>
          <p:cNvSpPr txBox="1"/>
          <p:nvPr>
            <p:ph idx="3" type="body"/>
          </p:nvPr>
        </p:nvSpPr>
        <p:spPr>
          <a:xfrm>
            <a:off x="6289612" y="4361688"/>
            <a:ext cx="5065776" cy="448056"/>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000"/>
              <a:buFont typeface="Arial"/>
              <a:buNone/>
              <a:defRPr b="0" sz="2000">
                <a:latin typeface="Libre Baskerville"/>
                <a:ea typeface="Libre Baskerville"/>
                <a:cs typeface="Libre Baskerville"/>
                <a:sym typeface="Libre Baskerville"/>
              </a:defRPr>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9" name="Google Shape;129;p28"/>
          <p:cNvSpPr txBox="1"/>
          <p:nvPr>
            <p:ph idx="4" type="body"/>
          </p:nvPr>
        </p:nvSpPr>
        <p:spPr>
          <a:xfrm>
            <a:off x="6289612" y="4791456"/>
            <a:ext cx="5065776" cy="1408176"/>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rgbClr val="73292A"/>
              </a:buClr>
              <a:buSzPts val="1600"/>
              <a:buChar char="•"/>
              <a:defRPr sz="1600"/>
            </a:lvl1pPr>
            <a:lvl2pPr indent="-317500" lvl="1" marL="914400" algn="l">
              <a:lnSpc>
                <a:spcPct val="90000"/>
              </a:lnSpc>
              <a:spcBef>
                <a:spcPts val="500"/>
              </a:spcBef>
              <a:spcAft>
                <a:spcPts val="0"/>
              </a:spcAft>
              <a:buClr>
                <a:srgbClr val="73292A"/>
              </a:buClr>
              <a:buSzPts val="1400"/>
              <a:buChar char="•"/>
              <a:defRPr sz="1400"/>
            </a:lvl2pPr>
            <a:lvl3pPr indent="-304800" lvl="2" marL="1371600" algn="l">
              <a:lnSpc>
                <a:spcPct val="90000"/>
              </a:lnSpc>
              <a:spcBef>
                <a:spcPts val="500"/>
              </a:spcBef>
              <a:spcAft>
                <a:spcPts val="0"/>
              </a:spcAft>
              <a:buClr>
                <a:srgbClr val="73292A"/>
              </a:buClr>
              <a:buSzPts val="1200"/>
              <a:buChar char="•"/>
              <a:defRPr sz="1200"/>
            </a:lvl3pPr>
            <a:lvl4pPr indent="-298450" lvl="3" marL="1828800" algn="l">
              <a:lnSpc>
                <a:spcPct val="90000"/>
              </a:lnSpc>
              <a:spcBef>
                <a:spcPts val="500"/>
              </a:spcBef>
              <a:spcAft>
                <a:spcPts val="0"/>
              </a:spcAft>
              <a:buClr>
                <a:srgbClr val="73292A"/>
              </a:buClr>
              <a:buSzPts val="1100"/>
              <a:buChar char="•"/>
              <a:defRPr sz="1100"/>
            </a:lvl4pPr>
            <a:lvl5pPr indent="-298450" lvl="4" marL="2286000" algn="l">
              <a:lnSpc>
                <a:spcPct val="90000"/>
              </a:lnSpc>
              <a:spcBef>
                <a:spcPts val="500"/>
              </a:spcBef>
              <a:spcAft>
                <a:spcPts val="0"/>
              </a:spcAft>
              <a:buClr>
                <a:srgbClr val="73292A"/>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Eine Gruppe von Blumen&#10;&#10;Die Beschreibung wurde automatisch mit geringem Zuverlässigkeitsgrad generiert" id="130" name="Google Shape;130;p28"/>
          <p:cNvPicPr preferRelativeResize="0"/>
          <p:nvPr/>
        </p:nvPicPr>
        <p:blipFill rotWithShape="1">
          <a:blip r:embed="rId3">
            <a:alphaModFix/>
          </a:blip>
          <a:srcRect b="0" l="0" r="0" t="0"/>
          <a:stretch/>
        </p:blipFill>
        <p:spPr>
          <a:xfrm flipH="1">
            <a:off x="1019083" y="2260473"/>
            <a:ext cx="1245309" cy="2314810"/>
          </a:xfrm>
          <a:prstGeom prst="rect">
            <a:avLst/>
          </a:prstGeom>
          <a:noFill/>
          <a:ln>
            <a:noFill/>
          </a:ln>
        </p:spPr>
      </p:pic>
      <p:sp>
        <p:nvSpPr>
          <p:cNvPr id="131" name="Google Shape;131;p28"/>
          <p:cNvSpPr txBox="1"/>
          <p:nvPr>
            <p:ph idx="5" type="body"/>
          </p:nvPr>
        </p:nvSpPr>
        <p:spPr>
          <a:xfrm>
            <a:off x="466344" y="1426464"/>
            <a:ext cx="3922776" cy="4242816"/>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SzPts val="30000"/>
              <a:buNone/>
              <a:defRPr sz="30000">
                <a:solidFill>
                  <a:schemeClr val="lt1"/>
                </a:solidFill>
                <a:latin typeface="Libre Baskerville"/>
                <a:ea typeface="Libre Baskerville"/>
                <a:cs typeface="Libre Baskerville"/>
                <a:sym typeface="Libre Baskervill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enutzerdefiniertes Layout">
  <p:cSld name="1_Benutzerdefiniertes Layout">
    <p:bg>
      <p:bgPr>
        <a:solidFill>
          <a:schemeClr val="dk2"/>
        </a:solidFill>
      </p:bgPr>
    </p:bg>
    <p:spTree>
      <p:nvGrpSpPr>
        <p:cNvPr id="132" name="Shape 132"/>
        <p:cNvGrpSpPr/>
        <p:nvPr/>
      </p:nvGrpSpPr>
      <p:grpSpPr>
        <a:xfrm>
          <a:off x="0" y="0"/>
          <a:ext cx="0" cy="0"/>
          <a:chOff x="0" y="0"/>
          <a:chExt cx="0" cy="0"/>
        </a:xfrm>
      </p:grpSpPr>
      <p:sp>
        <p:nvSpPr>
          <p:cNvPr id="133" name="Google Shape;133;p29"/>
          <p:cNvSpPr/>
          <p:nvPr/>
        </p:nvSpPr>
        <p:spPr>
          <a:xfrm>
            <a:off x="553443" y="0"/>
            <a:ext cx="11105522" cy="62446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sp>
        <p:nvSpPr>
          <p:cNvPr id="134" name="Google Shape;134;p29"/>
          <p:cNvSpPr/>
          <p:nvPr/>
        </p:nvSpPr>
        <p:spPr>
          <a:xfrm>
            <a:off x="877579" y="0"/>
            <a:ext cx="10460969" cy="5872780"/>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einem Weichtier, Insekt&#10;&#10;Automatisch generierte Beschreibung" id="135" name="Google Shape;135;p29"/>
          <p:cNvPicPr preferRelativeResize="0"/>
          <p:nvPr/>
        </p:nvPicPr>
        <p:blipFill rotWithShape="1">
          <a:blip r:embed="rId2">
            <a:alphaModFix/>
          </a:blip>
          <a:srcRect b="0" l="0" r="0" t="0"/>
          <a:stretch/>
        </p:blipFill>
        <p:spPr>
          <a:xfrm>
            <a:off x="5491275" y="5738220"/>
            <a:ext cx="1207554" cy="354511"/>
          </a:xfrm>
          <a:prstGeom prst="rect">
            <a:avLst/>
          </a:prstGeom>
          <a:noFill/>
          <a:ln>
            <a:noFill/>
          </a:ln>
        </p:spPr>
      </p:pic>
      <p:sp>
        <p:nvSpPr>
          <p:cNvPr id="136" name="Google Shape;136;p29"/>
          <p:cNvSpPr txBox="1"/>
          <p:nvPr>
            <p:ph type="title"/>
          </p:nvPr>
        </p:nvSpPr>
        <p:spPr>
          <a:xfrm>
            <a:off x="381000" y="381000"/>
            <a:ext cx="114300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9"/>
          <p:cNvSpPr/>
          <p:nvPr>
            <p:ph idx="2" type="pic"/>
          </p:nvPr>
        </p:nvSpPr>
        <p:spPr>
          <a:xfrm>
            <a:off x="1681364" y="1658061"/>
            <a:ext cx="1160392" cy="1161288"/>
          </a:xfrm>
          <a:prstGeom prst="rect">
            <a:avLst/>
          </a:prstGeom>
          <a:noFill/>
          <a:ln>
            <a:noFill/>
          </a:ln>
        </p:spPr>
      </p:sp>
      <p:sp>
        <p:nvSpPr>
          <p:cNvPr id="138" name="Google Shape;138;p29"/>
          <p:cNvSpPr txBox="1"/>
          <p:nvPr>
            <p:ph idx="1" type="body"/>
          </p:nvPr>
        </p:nvSpPr>
        <p:spPr>
          <a:xfrm>
            <a:off x="1106424" y="2926080"/>
            <a:ext cx="2322576" cy="182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9"/>
          <p:cNvSpPr txBox="1"/>
          <p:nvPr>
            <p:ph idx="3" type="body"/>
          </p:nvPr>
        </p:nvSpPr>
        <p:spPr>
          <a:xfrm>
            <a:off x="1106424" y="3145536"/>
            <a:ext cx="2322576" cy="26517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400"/>
              <a:buNone/>
              <a:defRPr sz="14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9"/>
          <p:cNvSpPr/>
          <p:nvPr>
            <p:ph idx="4" type="pic"/>
          </p:nvPr>
        </p:nvSpPr>
        <p:spPr>
          <a:xfrm>
            <a:off x="1681364" y="3818492"/>
            <a:ext cx="1160392" cy="1161288"/>
          </a:xfrm>
          <a:prstGeom prst="rect">
            <a:avLst/>
          </a:prstGeom>
          <a:noFill/>
          <a:ln>
            <a:noFill/>
          </a:ln>
        </p:spPr>
      </p:sp>
      <p:sp>
        <p:nvSpPr>
          <p:cNvPr id="141" name="Google Shape;141;p29"/>
          <p:cNvSpPr txBox="1"/>
          <p:nvPr>
            <p:ph idx="5" type="body"/>
          </p:nvPr>
        </p:nvSpPr>
        <p:spPr>
          <a:xfrm>
            <a:off x="1106424" y="5086511"/>
            <a:ext cx="2322576" cy="182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29"/>
          <p:cNvSpPr txBox="1"/>
          <p:nvPr>
            <p:ph idx="6" type="body"/>
          </p:nvPr>
        </p:nvSpPr>
        <p:spPr>
          <a:xfrm>
            <a:off x="1106424" y="5305967"/>
            <a:ext cx="2322576" cy="26517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400"/>
              <a:buNone/>
              <a:defRPr sz="14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29"/>
          <p:cNvSpPr/>
          <p:nvPr>
            <p:ph idx="7" type="pic"/>
          </p:nvPr>
        </p:nvSpPr>
        <p:spPr>
          <a:xfrm>
            <a:off x="4226754" y="1658061"/>
            <a:ext cx="1160392" cy="1161288"/>
          </a:xfrm>
          <a:prstGeom prst="rect">
            <a:avLst/>
          </a:prstGeom>
          <a:noFill/>
          <a:ln>
            <a:noFill/>
          </a:ln>
        </p:spPr>
      </p:sp>
      <p:sp>
        <p:nvSpPr>
          <p:cNvPr id="144" name="Google Shape;144;p29"/>
          <p:cNvSpPr txBox="1"/>
          <p:nvPr>
            <p:ph idx="8" type="body"/>
          </p:nvPr>
        </p:nvSpPr>
        <p:spPr>
          <a:xfrm>
            <a:off x="3639312" y="2926080"/>
            <a:ext cx="2322576" cy="182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 name="Google Shape;145;p29"/>
          <p:cNvSpPr txBox="1"/>
          <p:nvPr>
            <p:ph idx="9" type="body"/>
          </p:nvPr>
        </p:nvSpPr>
        <p:spPr>
          <a:xfrm>
            <a:off x="3639312" y="3145536"/>
            <a:ext cx="2322576" cy="26517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400"/>
              <a:buNone/>
              <a:defRPr sz="14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29"/>
          <p:cNvSpPr/>
          <p:nvPr>
            <p:ph idx="13" type="pic"/>
          </p:nvPr>
        </p:nvSpPr>
        <p:spPr>
          <a:xfrm>
            <a:off x="4226754" y="3818492"/>
            <a:ext cx="1160392" cy="1161288"/>
          </a:xfrm>
          <a:prstGeom prst="rect">
            <a:avLst/>
          </a:prstGeom>
          <a:noFill/>
          <a:ln>
            <a:noFill/>
          </a:ln>
        </p:spPr>
      </p:sp>
      <p:sp>
        <p:nvSpPr>
          <p:cNvPr id="147" name="Google Shape;147;p29"/>
          <p:cNvSpPr txBox="1"/>
          <p:nvPr>
            <p:ph idx="14" type="body"/>
          </p:nvPr>
        </p:nvSpPr>
        <p:spPr>
          <a:xfrm>
            <a:off x="3639312" y="5086511"/>
            <a:ext cx="2322576" cy="182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29"/>
          <p:cNvSpPr txBox="1"/>
          <p:nvPr>
            <p:ph idx="15" type="body"/>
          </p:nvPr>
        </p:nvSpPr>
        <p:spPr>
          <a:xfrm>
            <a:off x="3639312" y="5305967"/>
            <a:ext cx="2322576" cy="26517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400"/>
              <a:buNone/>
              <a:defRPr sz="14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29"/>
          <p:cNvSpPr/>
          <p:nvPr>
            <p:ph idx="16" type="pic"/>
          </p:nvPr>
        </p:nvSpPr>
        <p:spPr>
          <a:xfrm>
            <a:off x="6772144" y="1658061"/>
            <a:ext cx="1160392" cy="1161288"/>
          </a:xfrm>
          <a:prstGeom prst="rect">
            <a:avLst/>
          </a:prstGeom>
          <a:noFill/>
          <a:ln>
            <a:noFill/>
          </a:ln>
        </p:spPr>
      </p:sp>
      <p:sp>
        <p:nvSpPr>
          <p:cNvPr id="150" name="Google Shape;150;p29"/>
          <p:cNvSpPr txBox="1"/>
          <p:nvPr>
            <p:ph idx="17" type="body"/>
          </p:nvPr>
        </p:nvSpPr>
        <p:spPr>
          <a:xfrm>
            <a:off x="6172200" y="2926080"/>
            <a:ext cx="2322576" cy="182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29"/>
          <p:cNvSpPr txBox="1"/>
          <p:nvPr>
            <p:ph idx="18" type="body"/>
          </p:nvPr>
        </p:nvSpPr>
        <p:spPr>
          <a:xfrm>
            <a:off x="6172200" y="3145536"/>
            <a:ext cx="2322576" cy="26517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400"/>
              <a:buNone/>
              <a:defRPr sz="14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29"/>
          <p:cNvSpPr/>
          <p:nvPr>
            <p:ph idx="19" type="pic"/>
          </p:nvPr>
        </p:nvSpPr>
        <p:spPr>
          <a:xfrm>
            <a:off x="6772144" y="3818492"/>
            <a:ext cx="1160392" cy="1161288"/>
          </a:xfrm>
          <a:prstGeom prst="rect">
            <a:avLst/>
          </a:prstGeom>
          <a:noFill/>
          <a:ln>
            <a:noFill/>
          </a:ln>
        </p:spPr>
      </p:sp>
      <p:sp>
        <p:nvSpPr>
          <p:cNvPr id="153" name="Google Shape;153;p29"/>
          <p:cNvSpPr txBox="1"/>
          <p:nvPr>
            <p:ph idx="20" type="body"/>
          </p:nvPr>
        </p:nvSpPr>
        <p:spPr>
          <a:xfrm>
            <a:off x="6172200" y="5086511"/>
            <a:ext cx="2322576" cy="182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29"/>
          <p:cNvSpPr txBox="1"/>
          <p:nvPr>
            <p:ph idx="21" type="body"/>
          </p:nvPr>
        </p:nvSpPr>
        <p:spPr>
          <a:xfrm>
            <a:off x="6172200" y="5305967"/>
            <a:ext cx="2322576" cy="26517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400"/>
              <a:buNone/>
              <a:defRPr sz="14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29"/>
          <p:cNvSpPr/>
          <p:nvPr>
            <p:ph idx="22" type="pic"/>
          </p:nvPr>
        </p:nvSpPr>
        <p:spPr>
          <a:xfrm>
            <a:off x="9317533" y="1658061"/>
            <a:ext cx="1160392" cy="1161288"/>
          </a:xfrm>
          <a:prstGeom prst="rect">
            <a:avLst/>
          </a:prstGeom>
          <a:noFill/>
          <a:ln>
            <a:noFill/>
          </a:ln>
        </p:spPr>
      </p:sp>
      <p:sp>
        <p:nvSpPr>
          <p:cNvPr id="156" name="Google Shape;156;p29"/>
          <p:cNvSpPr txBox="1"/>
          <p:nvPr>
            <p:ph idx="23" type="body"/>
          </p:nvPr>
        </p:nvSpPr>
        <p:spPr>
          <a:xfrm>
            <a:off x="8705088" y="2926080"/>
            <a:ext cx="2322576" cy="182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29"/>
          <p:cNvSpPr txBox="1"/>
          <p:nvPr>
            <p:ph idx="24" type="body"/>
          </p:nvPr>
        </p:nvSpPr>
        <p:spPr>
          <a:xfrm>
            <a:off x="8705088" y="3145536"/>
            <a:ext cx="2322576" cy="26517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400"/>
              <a:buNone/>
              <a:defRPr sz="14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29"/>
          <p:cNvSpPr/>
          <p:nvPr>
            <p:ph idx="25" type="pic"/>
          </p:nvPr>
        </p:nvSpPr>
        <p:spPr>
          <a:xfrm>
            <a:off x="9317533" y="3818492"/>
            <a:ext cx="1160392" cy="1161288"/>
          </a:xfrm>
          <a:prstGeom prst="rect">
            <a:avLst/>
          </a:prstGeom>
          <a:noFill/>
          <a:ln>
            <a:noFill/>
          </a:ln>
        </p:spPr>
      </p:sp>
      <p:sp>
        <p:nvSpPr>
          <p:cNvPr id="159" name="Google Shape;159;p29"/>
          <p:cNvSpPr txBox="1"/>
          <p:nvPr>
            <p:ph idx="26" type="body"/>
          </p:nvPr>
        </p:nvSpPr>
        <p:spPr>
          <a:xfrm>
            <a:off x="8705088" y="5086511"/>
            <a:ext cx="2322576" cy="182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600"/>
              <a:buNone/>
              <a:defRPr sz="16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29"/>
          <p:cNvSpPr txBox="1"/>
          <p:nvPr>
            <p:ph idx="27" type="body"/>
          </p:nvPr>
        </p:nvSpPr>
        <p:spPr>
          <a:xfrm>
            <a:off x="8705088" y="5305967"/>
            <a:ext cx="2322576" cy="265176"/>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SzPts val="1400"/>
              <a:buNone/>
              <a:defRPr sz="1400">
                <a:latin typeface="Gill Sans"/>
                <a:ea typeface="Gill Sans"/>
                <a:cs typeface="Gill Sans"/>
                <a:sym typeface="Gill Sans"/>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29"/>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p29"/>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el und Inhalt">
  <p:cSld name="1_Titel und Inhalt">
    <p:bg>
      <p:bgPr>
        <a:solidFill>
          <a:schemeClr val="dk2"/>
        </a:solidFill>
      </p:bgPr>
    </p:bg>
    <p:spTree>
      <p:nvGrpSpPr>
        <p:cNvPr id="163" name="Shape 163"/>
        <p:cNvGrpSpPr/>
        <p:nvPr/>
      </p:nvGrpSpPr>
      <p:grpSpPr>
        <a:xfrm>
          <a:off x="0" y="0"/>
          <a:ext cx="0" cy="0"/>
          <a:chOff x="0" y="0"/>
          <a:chExt cx="0" cy="0"/>
        </a:xfrm>
      </p:grpSpPr>
      <p:sp>
        <p:nvSpPr>
          <p:cNvPr id="164" name="Google Shape;164;p30"/>
          <p:cNvSpPr/>
          <p:nvPr/>
        </p:nvSpPr>
        <p:spPr>
          <a:xfrm>
            <a:off x="1174276" y="-756"/>
            <a:ext cx="9843449" cy="569044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
        <p:nvSpPr>
          <p:cNvPr id="165" name="Google Shape;165;p30"/>
          <p:cNvSpPr/>
          <p:nvPr/>
        </p:nvSpPr>
        <p:spPr>
          <a:xfrm>
            <a:off x="1604189" y="-13446"/>
            <a:ext cx="8983623" cy="5257799"/>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einem Weichtier, Insekt&#10;&#10;Automatisch generierte Beschreibung" id="166" name="Google Shape;166;p30"/>
          <p:cNvPicPr preferRelativeResize="0"/>
          <p:nvPr/>
        </p:nvPicPr>
        <p:blipFill rotWithShape="1">
          <a:blip r:embed="rId2">
            <a:alphaModFix/>
          </a:blip>
          <a:srcRect b="0" l="0" r="0" t="0"/>
          <a:stretch/>
        </p:blipFill>
        <p:spPr>
          <a:xfrm>
            <a:off x="5452833" y="5110810"/>
            <a:ext cx="1207554" cy="354511"/>
          </a:xfrm>
          <a:prstGeom prst="rect">
            <a:avLst/>
          </a:prstGeom>
          <a:noFill/>
          <a:ln>
            <a:noFill/>
          </a:ln>
        </p:spPr>
      </p:pic>
      <p:pic>
        <p:nvPicPr>
          <p:cNvPr id="167" name="Google Shape;167;p30"/>
          <p:cNvPicPr preferRelativeResize="0"/>
          <p:nvPr/>
        </p:nvPicPr>
        <p:blipFill rotWithShape="1">
          <a:blip r:embed="rId3">
            <a:alphaModFix/>
          </a:blip>
          <a:srcRect b="0" l="0" r="0" t="0"/>
          <a:stretch/>
        </p:blipFill>
        <p:spPr>
          <a:xfrm rot="5400000">
            <a:off x="5202474" y="-1953000"/>
            <a:ext cx="1485900" cy="5372100"/>
          </a:xfrm>
          <a:prstGeom prst="rect">
            <a:avLst/>
          </a:prstGeom>
          <a:noFill/>
          <a:ln>
            <a:noFill/>
          </a:ln>
        </p:spPr>
      </p:pic>
      <p:sp>
        <p:nvSpPr>
          <p:cNvPr id="168" name="Google Shape;168;p30"/>
          <p:cNvSpPr txBox="1"/>
          <p:nvPr>
            <p:ph type="title"/>
          </p:nvPr>
        </p:nvSpPr>
        <p:spPr>
          <a:xfrm>
            <a:off x="1748028" y="1389888"/>
            <a:ext cx="8695944" cy="132588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 name="Google Shape;169;p30"/>
          <p:cNvSpPr txBox="1"/>
          <p:nvPr>
            <p:ph idx="1" type="body"/>
          </p:nvPr>
        </p:nvSpPr>
        <p:spPr>
          <a:xfrm>
            <a:off x="2223516" y="2651760"/>
            <a:ext cx="7744968" cy="2697480"/>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1000"/>
              </a:spcBef>
              <a:spcAft>
                <a:spcPts val="0"/>
              </a:spcAft>
              <a:buSzPts val="2000"/>
              <a:buNone/>
              <a:defRPr sz="2000">
                <a:latin typeface="Gill Sans"/>
                <a:ea typeface="Gill Sans"/>
                <a:cs typeface="Gill Sans"/>
                <a:sym typeface="Gill Sans"/>
              </a:defRPr>
            </a:lvl1pPr>
            <a:lvl2pPr indent="-342900" lvl="1" marL="914400" algn="ctr">
              <a:lnSpc>
                <a:spcPct val="100000"/>
              </a:lnSpc>
              <a:spcBef>
                <a:spcPts val="500"/>
              </a:spcBef>
              <a:spcAft>
                <a:spcPts val="0"/>
              </a:spcAft>
              <a:buSzPts val="1800"/>
              <a:buChar char="•"/>
              <a:defRPr sz="1800">
                <a:latin typeface="Gill Sans"/>
                <a:ea typeface="Gill Sans"/>
                <a:cs typeface="Gill Sans"/>
                <a:sym typeface="Gill Sans"/>
              </a:defRPr>
            </a:lvl2pPr>
            <a:lvl3pPr indent="-330200" lvl="2" marL="1371600" algn="ctr">
              <a:lnSpc>
                <a:spcPct val="90000"/>
              </a:lnSpc>
              <a:spcBef>
                <a:spcPts val="500"/>
              </a:spcBef>
              <a:spcAft>
                <a:spcPts val="0"/>
              </a:spcAft>
              <a:buSzPts val="1600"/>
              <a:buChar char="•"/>
              <a:defRPr sz="1600">
                <a:latin typeface="Gill Sans"/>
                <a:ea typeface="Gill Sans"/>
                <a:cs typeface="Gill Sans"/>
                <a:sym typeface="Gill Sans"/>
              </a:defRPr>
            </a:lvl3pPr>
            <a:lvl4pPr indent="-317500" lvl="3" marL="1828800" algn="ctr">
              <a:lnSpc>
                <a:spcPct val="90000"/>
              </a:lnSpc>
              <a:spcBef>
                <a:spcPts val="500"/>
              </a:spcBef>
              <a:spcAft>
                <a:spcPts val="0"/>
              </a:spcAft>
              <a:buSzPts val="1400"/>
              <a:buChar char="•"/>
              <a:defRPr sz="1400">
                <a:latin typeface="Gill Sans"/>
                <a:ea typeface="Gill Sans"/>
                <a:cs typeface="Gill Sans"/>
                <a:sym typeface="Gill Sans"/>
              </a:defRPr>
            </a:lvl4pPr>
            <a:lvl5pPr indent="-317500" lvl="4" marL="2286000" algn="ctr">
              <a:lnSpc>
                <a:spcPct val="90000"/>
              </a:lnSpc>
              <a:spcBef>
                <a:spcPts val="500"/>
              </a:spcBef>
              <a:spcAft>
                <a:spcPts val="0"/>
              </a:spcAft>
              <a:buSzPts val="1400"/>
              <a:buChar char="•"/>
              <a:defRPr sz="1400">
                <a:latin typeface="Gill Sans"/>
                <a:ea typeface="Gill Sans"/>
                <a:cs typeface="Gill Sans"/>
                <a:sym typeface="Gill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30"/>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30"/>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p:cSld name="Titel und Inhalt">
    <p:spTree>
      <p:nvGrpSpPr>
        <p:cNvPr id="172" name="Shape 172"/>
        <p:cNvGrpSpPr/>
        <p:nvPr/>
      </p:nvGrpSpPr>
      <p:grpSpPr>
        <a:xfrm>
          <a:off x="0" y="0"/>
          <a:ext cx="0" cy="0"/>
          <a:chOff x="0" y="0"/>
          <a:chExt cx="0" cy="0"/>
        </a:xfrm>
      </p:grpSpPr>
      <p:sp>
        <p:nvSpPr>
          <p:cNvPr id="173" name="Google Shape;173;p32"/>
          <p:cNvSpPr txBox="1"/>
          <p:nvPr>
            <p:ph type="title"/>
          </p:nvPr>
        </p:nvSpPr>
        <p:spPr>
          <a:xfrm>
            <a:off x="838200" y="380999"/>
            <a:ext cx="10515600" cy="132588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 name="Google Shape;174;p32"/>
          <p:cNvSpPr txBox="1"/>
          <p:nvPr>
            <p:ph idx="1" type="body"/>
          </p:nvPr>
        </p:nvSpPr>
        <p:spPr>
          <a:xfrm>
            <a:off x="838200" y="1825625"/>
            <a:ext cx="10515600" cy="437083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atin typeface="Gill Sans"/>
                <a:ea typeface="Gill Sans"/>
                <a:cs typeface="Gill Sans"/>
                <a:sym typeface="Gill Sans"/>
              </a:defRPr>
            </a:lvl1pPr>
            <a:lvl2pPr indent="-381000" lvl="1" marL="914400" algn="l">
              <a:lnSpc>
                <a:spcPct val="90000"/>
              </a:lnSpc>
              <a:spcBef>
                <a:spcPts val="500"/>
              </a:spcBef>
              <a:spcAft>
                <a:spcPts val="0"/>
              </a:spcAft>
              <a:buSzPts val="2400"/>
              <a:buChar char="•"/>
              <a:defRPr>
                <a:latin typeface="Gill Sans"/>
                <a:ea typeface="Gill Sans"/>
                <a:cs typeface="Gill Sans"/>
                <a:sym typeface="Gill Sans"/>
              </a:defRPr>
            </a:lvl2pPr>
            <a:lvl3pPr indent="-355600" lvl="2" marL="1371600" algn="l">
              <a:lnSpc>
                <a:spcPct val="90000"/>
              </a:lnSpc>
              <a:spcBef>
                <a:spcPts val="500"/>
              </a:spcBef>
              <a:spcAft>
                <a:spcPts val="0"/>
              </a:spcAft>
              <a:buSzPts val="2000"/>
              <a:buChar char="•"/>
              <a:defRPr>
                <a:latin typeface="Gill Sans"/>
                <a:ea typeface="Gill Sans"/>
                <a:cs typeface="Gill Sans"/>
                <a:sym typeface="Gill Sans"/>
              </a:defRPr>
            </a:lvl3pPr>
            <a:lvl4pPr indent="-342900" lvl="3" marL="1828800" algn="l">
              <a:lnSpc>
                <a:spcPct val="90000"/>
              </a:lnSpc>
              <a:spcBef>
                <a:spcPts val="500"/>
              </a:spcBef>
              <a:spcAft>
                <a:spcPts val="0"/>
              </a:spcAft>
              <a:buSzPts val="1800"/>
              <a:buChar char="•"/>
              <a:defRPr>
                <a:latin typeface="Gill Sans"/>
                <a:ea typeface="Gill Sans"/>
                <a:cs typeface="Gill Sans"/>
                <a:sym typeface="Gill Sans"/>
              </a:defRPr>
            </a:lvl4pPr>
            <a:lvl5pPr indent="-342900" lvl="4" marL="2286000" algn="l">
              <a:lnSpc>
                <a:spcPct val="90000"/>
              </a:lnSpc>
              <a:spcBef>
                <a:spcPts val="500"/>
              </a:spcBef>
              <a:spcAft>
                <a:spcPts val="0"/>
              </a:spcAft>
              <a:buSzPts val="1800"/>
              <a:buChar char="•"/>
              <a:defRPr>
                <a:latin typeface="Gill Sans"/>
                <a:ea typeface="Gill Sans"/>
                <a:cs typeface="Gill Sans"/>
                <a:sym typeface="Gill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32"/>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32"/>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wei Inhalte">
  <p:cSld name="Zwei Inhalte">
    <p:spTree>
      <p:nvGrpSpPr>
        <p:cNvPr id="177" name="Shape 177"/>
        <p:cNvGrpSpPr/>
        <p:nvPr/>
      </p:nvGrpSpPr>
      <p:grpSpPr>
        <a:xfrm>
          <a:off x="0" y="0"/>
          <a:ext cx="0" cy="0"/>
          <a:chOff x="0" y="0"/>
          <a:chExt cx="0" cy="0"/>
        </a:xfrm>
      </p:grpSpPr>
      <p:sp>
        <p:nvSpPr>
          <p:cNvPr id="178" name="Google Shape;178;p33"/>
          <p:cNvSpPr/>
          <p:nvPr/>
        </p:nvSpPr>
        <p:spPr>
          <a:xfrm>
            <a:off x="4680" y="0"/>
            <a:ext cx="12191999" cy="2309247"/>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sp>
        <p:nvSpPr>
          <p:cNvPr id="179" name="Google Shape;179;p33"/>
          <p:cNvSpPr/>
          <p:nvPr/>
        </p:nvSpPr>
        <p:spPr>
          <a:xfrm>
            <a:off x="1007819" y="319215"/>
            <a:ext cx="10185721" cy="144462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einem Weichtier, Insekt&#10;&#10;Automatisch generierte Beschreibung" id="180" name="Google Shape;180;p33"/>
          <p:cNvPicPr preferRelativeResize="0"/>
          <p:nvPr/>
        </p:nvPicPr>
        <p:blipFill rotWithShape="1">
          <a:blip r:embed="rId2">
            <a:alphaModFix/>
          </a:blip>
          <a:srcRect b="0" l="0" r="0" t="0"/>
          <a:stretch/>
        </p:blipFill>
        <p:spPr>
          <a:xfrm>
            <a:off x="5496902" y="1631192"/>
            <a:ext cx="1207554" cy="354511"/>
          </a:xfrm>
          <a:prstGeom prst="rect">
            <a:avLst/>
          </a:prstGeom>
          <a:noFill/>
          <a:ln>
            <a:noFill/>
          </a:ln>
        </p:spPr>
      </p:pic>
      <p:sp>
        <p:nvSpPr>
          <p:cNvPr id="181" name="Google Shape;181;p33"/>
          <p:cNvSpPr txBox="1"/>
          <p:nvPr>
            <p:ph type="title"/>
          </p:nvPr>
        </p:nvSpPr>
        <p:spPr>
          <a:xfrm>
            <a:off x="381000" y="381000"/>
            <a:ext cx="114300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33"/>
          <p:cNvSpPr txBox="1"/>
          <p:nvPr>
            <p:ph idx="1" type="body"/>
          </p:nvPr>
        </p:nvSpPr>
        <p:spPr>
          <a:xfrm>
            <a:off x="838200" y="2628461"/>
            <a:ext cx="5181600" cy="354850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33"/>
          <p:cNvSpPr txBox="1"/>
          <p:nvPr>
            <p:ph idx="2" type="body"/>
          </p:nvPr>
        </p:nvSpPr>
        <p:spPr>
          <a:xfrm>
            <a:off x="6172200" y="2628461"/>
            <a:ext cx="5181600" cy="354850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33"/>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33"/>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r Titel">
  <p:cSld name="Nur Titel">
    <p:spTree>
      <p:nvGrpSpPr>
        <p:cNvPr id="186" name="Shape 186"/>
        <p:cNvGrpSpPr/>
        <p:nvPr/>
      </p:nvGrpSpPr>
      <p:grpSpPr>
        <a:xfrm>
          <a:off x="0" y="0"/>
          <a:ext cx="0" cy="0"/>
          <a:chOff x="0" y="0"/>
          <a:chExt cx="0" cy="0"/>
        </a:xfrm>
      </p:grpSpPr>
      <p:sp>
        <p:nvSpPr>
          <p:cNvPr id="187" name="Google Shape;187;p34"/>
          <p:cNvSpPr/>
          <p:nvPr/>
        </p:nvSpPr>
        <p:spPr>
          <a:xfrm>
            <a:off x="4680" y="0"/>
            <a:ext cx="12191999" cy="2309247"/>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sp>
        <p:nvSpPr>
          <p:cNvPr id="188" name="Google Shape;188;p34"/>
          <p:cNvSpPr/>
          <p:nvPr/>
        </p:nvSpPr>
        <p:spPr>
          <a:xfrm>
            <a:off x="1007819" y="319215"/>
            <a:ext cx="10185721" cy="144462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einem Weichtier, Insekt&#10;&#10;Automatisch generierte Beschreibung" id="189" name="Google Shape;189;p34"/>
          <p:cNvPicPr preferRelativeResize="0"/>
          <p:nvPr/>
        </p:nvPicPr>
        <p:blipFill rotWithShape="1">
          <a:blip r:embed="rId2">
            <a:alphaModFix/>
          </a:blip>
          <a:srcRect b="0" l="0" r="0" t="0"/>
          <a:stretch/>
        </p:blipFill>
        <p:spPr>
          <a:xfrm>
            <a:off x="5496902" y="1631192"/>
            <a:ext cx="1207554" cy="354511"/>
          </a:xfrm>
          <a:prstGeom prst="rect">
            <a:avLst/>
          </a:prstGeom>
          <a:noFill/>
          <a:ln>
            <a:noFill/>
          </a:ln>
        </p:spPr>
      </p:pic>
      <p:sp>
        <p:nvSpPr>
          <p:cNvPr id="190" name="Google Shape;190;p34"/>
          <p:cNvSpPr txBox="1"/>
          <p:nvPr>
            <p:ph type="title"/>
          </p:nvPr>
        </p:nvSpPr>
        <p:spPr>
          <a:xfrm>
            <a:off x="381000" y="381000"/>
            <a:ext cx="114300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34"/>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34"/>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alt mit Beschriftung" type="objTx">
  <p:cSld name="OBJECT_WITH_CAPTION_TEXT">
    <p:spTree>
      <p:nvGrpSpPr>
        <p:cNvPr id="193" name="Shape 193"/>
        <p:cNvGrpSpPr/>
        <p:nvPr/>
      </p:nvGrpSpPr>
      <p:grpSpPr>
        <a:xfrm>
          <a:off x="0" y="0"/>
          <a:ext cx="0" cy="0"/>
          <a:chOff x="0" y="0"/>
          <a:chExt cx="0" cy="0"/>
        </a:xfrm>
      </p:grpSpPr>
      <p:sp>
        <p:nvSpPr>
          <p:cNvPr id="194" name="Google Shape;194;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3200"/>
              <a:buFont typeface="Libre Baskervill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 name="Google Shape;195;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SzPts val="3200"/>
              <a:buChar char="•"/>
              <a:defRPr sz="3200"/>
            </a:lvl1pPr>
            <a:lvl2pPr indent="-406400" lvl="1" marL="914400" algn="l">
              <a:lnSpc>
                <a:spcPct val="90000"/>
              </a:lnSpc>
              <a:spcBef>
                <a:spcPts val="500"/>
              </a:spcBef>
              <a:spcAft>
                <a:spcPts val="0"/>
              </a:spcAft>
              <a:buSzPts val="2800"/>
              <a:buChar char="•"/>
              <a:defRPr sz="2800"/>
            </a:lvl2pPr>
            <a:lvl3pPr indent="-381000" lvl="2" marL="1371600" algn="l">
              <a:lnSpc>
                <a:spcPct val="90000"/>
              </a:lnSpc>
              <a:spcBef>
                <a:spcPts val="500"/>
              </a:spcBef>
              <a:spcAft>
                <a:spcPts val="0"/>
              </a:spcAft>
              <a:buSzPts val="2400"/>
              <a:buChar char="•"/>
              <a:defRPr sz="2400"/>
            </a:lvl3pPr>
            <a:lvl4pPr indent="-355600" lvl="3" marL="1828800" algn="l">
              <a:lnSpc>
                <a:spcPct val="90000"/>
              </a:lnSpc>
              <a:spcBef>
                <a:spcPts val="500"/>
              </a:spcBef>
              <a:spcAft>
                <a:spcPts val="0"/>
              </a:spcAft>
              <a:buSzPts val="2000"/>
              <a:buChar char="•"/>
              <a:defRPr sz="2000"/>
            </a:lvl4pPr>
            <a:lvl5pPr indent="-355600" lvl="4" marL="2286000" algn="l">
              <a:lnSpc>
                <a:spcPct val="90000"/>
              </a:lnSpc>
              <a:spcBef>
                <a:spcPts val="500"/>
              </a:spcBef>
              <a:spcAft>
                <a:spcPts val="0"/>
              </a:spcAft>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6" name="Google Shape;196;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SzPts val="1400"/>
              <a:buNone/>
              <a:defRPr sz="1400"/>
            </a:lvl2pPr>
            <a:lvl3pPr indent="-228600" lvl="2" marL="1371600" algn="l">
              <a:lnSpc>
                <a:spcPct val="90000"/>
              </a:lnSpc>
              <a:spcBef>
                <a:spcPts val="500"/>
              </a:spcBef>
              <a:spcAft>
                <a:spcPts val="0"/>
              </a:spcAft>
              <a:buSzPts val="1200"/>
              <a:buNone/>
              <a:defRPr sz="1200"/>
            </a:lvl3pPr>
            <a:lvl4pPr indent="-228600" lvl="3" marL="1828800" algn="l">
              <a:lnSpc>
                <a:spcPct val="90000"/>
              </a:lnSpc>
              <a:spcBef>
                <a:spcPts val="500"/>
              </a:spcBef>
              <a:spcAft>
                <a:spcPts val="0"/>
              </a:spcAft>
              <a:buSzPts val="1000"/>
              <a:buNone/>
              <a:defRPr sz="1000"/>
            </a:lvl4pPr>
            <a:lvl5pPr indent="-228600" lvl="4" marL="2286000" algn="l">
              <a:lnSpc>
                <a:spcPct val="9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7" name="Google Shape;197;p36"/>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36"/>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it Beschriftung" type="picTx">
  <p:cSld name="PICTURE_WITH_CAPTION_TEXT">
    <p:spTree>
      <p:nvGrpSpPr>
        <p:cNvPr id="199" name="Shape 199"/>
        <p:cNvGrpSpPr/>
        <p:nvPr/>
      </p:nvGrpSpPr>
      <p:grpSpPr>
        <a:xfrm>
          <a:off x="0" y="0"/>
          <a:ext cx="0" cy="0"/>
          <a:chOff x="0" y="0"/>
          <a:chExt cx="0" cy="0"/>
        </a:xfrm>
      </p:grpSpPr>
      <p:sp>
        <p:nvSpPr>
          <p:cNvPr id="200" name="Google Shape;20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3"/>
              </a:buClr>
              <a:buSzPts val="3200"/>
              <a:buFont typeface="Libre Baskervill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1" name="Google Shape;201;p37"/>
          <p:cNvSpPr/>
          <p:nvPr>
            <p:ph idx="2" type="pic"/>
          </p:nvPr>
        </p:nvSpPr>
        <p:spPr>
          <a:xfrm>
            <a:off x="5183188" y="987425"/>
            <a:ext cx="6172200" cy="4873625"/>
          </a:xfrm>
          <a:prstGeom prst="rect">
            <a:avLst/>
          </a:prstGeom>
          <a:noFill/>
          <a:ln>
            <a:noFill/>
          </a:ln>
        </p:spPr>
      </p:sp>
      <p:sp>
        <p:nvSpPr>
          <p:cNvPr id="202" name="Google Shape;202;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SzPts val="1400"/>
              <a:buNone/>
              <a:defRPr sz="1400"/>
            </a:lvl2pPr>
            <a:lvl3pPr indent="-228600" lvl="2" marL="1371600" algn="l">
              <a:lnSpc>
                <a:spcPct val="90000"/>
              </a:lnSpc>
              <a:spcBef>
                <a:spcPts val="500"/>
              </a:spcBef>
              <a:spcAft>
                <a:spcPts val="0"/>
              </a:spcAft>
              <a:buSzPts val="1200"/>
              <a:buNone/>
              <a:defRPr sz="1200"/>
            </a:lvl3pPr>
            <a:lvl4pPr indent="-228600" lvl="3" marL="1828800" algn="l">
              <a:lnSpc>
                <a:spcPct val="90000"/>
              </a:lnSpc>
              <a:spcBef>
                <a:spcPts val="500"/>
              </a:spcBef>
              <a:spcAft>
                <a:spcPts val="0"/>
              </a:spcAft>
              <a:buSzPts val="1000"/>
              <a:buNone/>
              <a:defRPr sz="1000"/>
            </a:lvl4pPr>
            <a:lvl5pPr indent="-228600" lvl="4" marL="2286000" algn="l">
              <a:lnSpc>
                <a:spcPct val="9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3" name="Google Shape;203;p37"/>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4" name="Google Shape;204;p37"/>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schnittsüberschrift" type="secHead">
  <p:cSld name="SECTION_HEADER">
    <p:bg>
      <p:bgPr>
        <a:solidFill>
          <a:schemeClr val="dk2"/>
        </a:solidFill>
      </p:bgPr>
    </p:bg>
    <p:spTree>
      <p:nvGrpSpPr>
        <p:cNvPr id="24" name="Shape 24"/>
        <p:cNvGrpSpPr/>
        <p:nvPr/>
      </p:nvGrpSpPr>
      <p:grpSpPr>
        <a:xfrm>
          <a:off x="0" y="0"/>
          <a:ext cx="0" cy="0"/>
          <a:chOff x="0" y="0"/>
          <a:chExt cx="0" cy="0"/>
        </a:xfrm>
      </p:grpSpPr>
      <p:sp>
        <p:nvSpPr>
          <p:cNvPr id="25" name="Google Shape;25;p23"/>
          <p:cNvSpPr/>
          <p:nvPr/>
        </p:nvSpPr>
        <p:spPr>
          <a:xfrm>
            <a:off x="0" y="3377183"/>
            <a:ext cx="12192000" cy="232657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Nahaufnahme einer Pflanze&#10;&#10;Die Beschreibung wurde automatisch mit geringem Zuverlässigkeitsgrad generiert" id="26" name="Google Shape;26;p23"/>
          <p:cNvPicPr preferRelativeResize="0"/>
          <p:nvPr/>
        </p:nvPicPr>
        <p:blipFill rotWithShape="1">
          <a:blip r:embed="rId2">
            <a:alphaModFix/>
          </a:blip>
          <a:srcRect b="0" l="0" r="0" t="0"/>
          <a:stretch/>
        </p:blipFill>
        <p:spPr>
          <a:xfrm rot="5400000">
            <a:off x="5387322" y="3187511"/>
            <a:ext cx="1422400" cy="5283200"/>
          </a:xfrm>
          <a:prstGeom prst="rect">
            <a:avLst/>
          </a:prstGeom>
          <a:noFill/>
          <a:ln>
            <a:noFill/>
          </a:ln>
        </p:spPr>
      </p:pic>
      <p:pic>
        <p:nvPicPr>
          <p:cNvPr descr="Ein Bild mit Bettzeug, Textilie&#10;&#10;Automatisch generierte Beschreibung" id="27" name="Google Shape;27;p23"/>
          <p:cNvPicPr preferRelativeResize="0"/>
          <p:nvPr/>
        </p:nvPicPr>
        <p:blipFill rotWithShape="1">
          <a:blip r:embed="rId3">
            <a:alphaModFix/>
          </a:blip>
          <a:srcRect b="0" l="0" r="0" t="0"/>
          <a:stretch/>
        </p:blipFill>
        <p:spPr>
          <a:xfrm rot="-5400000">
            <a:off x="5400022" y="287485"/>
            <a:ext cx="1485900" cy="5372100"/>
          </a:xfrm>
          <a:prstGeom prst="rect">
            <a:avLst/>
          </a:prstGeom>
          <a:noFill/>
          <a:ln>
            <a:noFill/>
          </a:ln>
        </p:spPr>
      </p:pic>
      <p:sp>
        <p:nvSpPr>
          <p:cNvPr id="28" name="Google Shape;28;p23"/>
          <p:cNvSpPr/>
          <p:nvPr/>
        </p:nvSpPr>
        <p:spPr>
          <a:xfrm>
            <a:off x="232651" y="3633264"/>
            <a:ext cx="11740896" cy="1789752"/>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Keramik, Porzellan&#10;&#10;Automatisch generierte Beschreibung" id="29" name="Google Shape;29;p23"/>
          <p:cNvPicPr preferRelativeResize="0"/>
          <p:nvPr/>
        </p:nvPicPr>
        <p:blipFill rotWithShape="1">
          <a:blip r:embed="rId4">
            <a:alphaModFix/>
          </a:blip>
          <a:srcRect b="0" l="0" r="0" t="0"/>
          <a:stretch/>
        </p:blipFill>
        <p:spPr>
          <a:xfrm rot="2590193">
            <a:off x="6957396" y="5090392"/>
            <a:ext cx="856832" cy="832525"/>
          </a:xfrm>
          <a:prstGeom prst="rect">
            <a:avLst/>
          </a:prstGeom>
          <a:noFill/>
          <a:ln>
            <a:noFill/>
          </a:ln>
        </p:spPr>
      </p:pic>
      <p:pic>
        <p:nvPicPr>
          <p:cNvPr descr="Ein Bild, das Text enthält&#10;&#10;Automatisch generierte Beschreibung" id="30" name="Google Shape;30;p23"/>
          <p:cNvPicPr preferRelativeResize="0"/>
          <p:nvPr/>
        </p:nvPicPr>
        <p:blipFill rotWithShape="1">
          <a:blip r:embed="rId5">
            <a:alphaModFix/>
          </a:blip>
          <a:srcRect b="0" l="0" r="0" t="0"/>
          <a:stretch/>
        </p:blipFill>
        <p:spPr>
          <a:xfrm>
            <a:off x="3362979" y="3252854"/>
            <a:ext cx="1206427" cy="621355"/>
          </a:xfrm>
          <a:prstGeom prst="rect">
            <a:avLst/>
          </a:prstGeom>
          <a:noFill/>
          <a:ln>
            <a:noFill/>
          </a:ln>
        </p:spPr>
      </p:pic>
      <p:sp>
        <p:nvSpPr>
          <p:cNvPr id="31" name="Google Shape;31;p23"/>
          <p:cNvSpPr txBox="1"/>
          <p:nvPr>
            <p:ph type="title"/>
          </p:nvPr>
        </p:nvSpPr>
        <p:spPr>
          <a:xfrm>
            <a:off x="1153668" y="3977640"/>
            <a:ext cx="9884664" cy="73152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3"/>
          <p:cNvSpPr txBox="1"/>
          <p:nvPr>
            <p:ph idx="1" type="body"/>
          </p:nvPr>
        </p:nvSpPr>
        <p:spPr>
          <a:xfrm>
            <a:off x="1153668" y="4700016"/>
            <a:ext cx="9884664" cy="4572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SzPts val="2400"/>
              <a:buNone/>
              <a:defRPr sz="2400">
                <a:solidFill>
                  <a:srgbClr val="888888"/>
                </a:solidFill>
              </a:defRPr>
            </a:lvl1pPr>
            <a:lvl2pPr indent="-228600" lvl="1" marL="914400" algn="l">
              <a:lnSpc>
                <a:spcPct val="90000"/>
              </a:lnSpc>
              <a:spcBef>
                <a:spcPts val="500"/>
              </a:spcBef>
              <a:spcAft>
                <a:spcPts val="0"/>
              </a:spcAft>
              <a:buSzPts val="2000"/>
              <a:buNone/>
              <a:defRPr sz="2000">
                <a:solidFill>
                  <a:srgbClr val="888888"/>
                </a:solidFill>
              </a:defRPr>
            </a:lvl2pPr>
            <a:lvl3pPr indent="-228600" lvl="2" marL="1371600" algn="l">
              <a:lnSpc>
                <a:spcPct val="90000"/>
              </a:lnSpc>
              <a:spcBef>
                <a:spcPts val="500"/>
              </a:spcBef>
              <a:spcAft>
                <a:spcPts val="0"/>
              </a:spcAft>
              <a:buSzPts val="1800"/>
              <a:buNone/>
              <a:defRPr sz="1800">
                <a:solidFill>
                  <a:srgbClr val="888888"/>
                </a:solidFill>
              </a:defRPr>
            </a:lvl3pPr>
            <a:lvl4pPr indent="-228600" lvl="3" marL="1828800" algn="l">
              <a:lnSpc>
                <a:spcPct val="90000"/>
              </a:lnSpc>
              <a:spcBef>
                <a:spcPts val="500"/>
              </a:spcBef>
              <a:spcAft>
                <a:spcPts val="0"/>
              </a:spcAft>
              <a:buSzPts val="1600"/>
              <a:buNone/>
              <a:defRPr sz="1600">
                <a:solidFill>
                  <a:srgbClr val="888888"/>
                </a:solidFill>
              </a:defRPr>
            </a:lvl4pPr>
            <a:lvl5pPr indent="-228600" lvl="4" marL="2286000" algn="l">
              <a:lnSpc>
                <a:spcPct val="90000"/>
              </a:lnSpc>
              <a:spcBef>
                <a:spcPts val="500"/>
              </a:spcBef>
              <a:spcAft>
                <a:spcPts val="0"/>
              </a:spcAft>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bg>
      <p:bgPr>
        <a:solidFill>
          <a:schemeClr val="dk2"/>
        </a:solidFill>
      </p:bgPr>
    </p:bg>
    <p:spTree>
      <p:nvGrpSpPr>
        <p:cNvPr id="33" name="Shape 33"/>
        <p:cNvGrpSpPr/>
        <p:nvPr/>
      </p:nvGrpSpPr>
      <p:grpSpPr>
        <a:xfrm>
          <a:off x="0" y="0"/>
          <a:ext cx="0" cy="0"/>
          <a:chOff x="0" y="0"/>
          <a:chExt cx="0" cy="0"/>
        </a:xfrm>
      </p:grpSpPr>
      <p:sp>
        <p:nvSpPr>
          <p:cNvPr id="34" name="Google Shape;34;p35"/>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5"/>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Vergleich" type="twoTxTwoObj">
  <p:cSld name="TWO_OBJECTS_WITH_TEXT">
    <p:bg>
      <p:bgPr>
        <a:solidFill>
          <a:schemeClr val="dk2"/>
        </a:solidFill>
      </p:bgPr>
    </p:bg>
    <p:spTree>
      <p:nvGrpSpPr>
        <p:cNvPr id="36" name="Shape 36"/>
        <p:cNvGrpSpPr/>
        <p:nvPr/>
      </p:nvGrpSpPr>
      <p:grpSpPr>
        <a:xfrm>
          <a:off x="0" y="0"/>
          <a:ext cx="0" cy="0"/>
          <a:chOff x="0" y="0"/>
          <a:chExt cx="0" cy="0"/>
        </a:xfrm>
      </p:grpSpPr>
      <p:sp>
        <p:nvSpPr>
          <p:cNvPr id="37" name="Google Shape;37;p21"/>
          <p:cNvSpPr/>
          <p:nvPr/>
        </p:nvSpPr>
        <p:spPr>
          <a:xfrm>
            <a:off x="491679" y="319214"/>
            <a:ext cx="11208641" cy="585774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cxnSp>
        <p:nvCxnSpPr>
          <p:cNvPr id="38" name="Google Shape;38;p21"/>
          <p:cNvCxnSpPr/>
          <p:nvPr/>
        </p:nvCxnSpPr>
        <p:spPr>
          <a:xfrm>
            <a:off x="837235" y="1767119"/>
            <a:ext cx="10516564" cy="0"/>
          </a:xfrm>
          <a:prstGeom prst="straightConnector1">
            <a:avLst/>
          </a:prstGeom>
          <a:noFill/>
          <a:ln cap="flat" cmpd="sng" w="12700">
            <a:solidFill>
              <a:schemeClr val="accent1"/>
            </a:solidFill>
            <a:prstDash val="solid"/>
            <a:miter lim="800000"/>
            <a:headEnd len="sm" w="sm" type="none"/>
            <a:tailEnd len="sm" w="sm" type="none"/>
          </a:ln>
        </p:spPr>
      </p:cxnSp>
      <p:pic>
        <p:nvPicPr>
          <p:cNvPr descr="Ein Bild mit einem Weichtier, Insekt&#10;&#10;Automatisch generierte Beschreibung" id="39" name="Google Shape;39;p21"/>
          <p:cNvPicPr preferRelativeResize="0"/>
          <p:nvPr/>
        </p:nvPicPr>
        <p:blipFill rotWithShape="1">
          <a:blip r:embed="rId2">
            <a:alphaModFix/>
          </a:blip>
          <a:srcRect b="0" l="0" r="0" t="0"/>
          <a:stretch/>
        </p:blipFill>
        <p:spPr>
          <a:xfrm>
            <a:off x="5495658" y="1631192"/>
            <a:ext cx="1207554" cy="354511"/>
          </a:xfrm>
          <a:prstGeom prst="rect">
            <a:avLst/>
          </a:prstGeom>
          <a:noFill/>
          <a:ln>
            <a:noFill/>
          </a:ln>
        </p:spPr>
      </p:pic>
      <p:sp>
        <p:nvSpPr>
          <p:cNvPr id="40" name="Google Shape;40;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1"/>
          <p:cNvSpPr txBox="1"/>
          <p:nvPr>
            <p:ph idx="1" type="body"/>
          </p:nvPr>
        </p:nvSpPr>
        <p:spPr>
          <a:xfrm>
            <a:off x="1124712" y="2161563"/>
            <a:ext cx="3200400" cy="42779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000"/>
              <a:buNone/>
              <a:defRPr b="0" sz="2000">
                <a:latin typeface="Libre Baskerville"/>
                <a:ea typeface="Libre Baskerville"/>
                <a:cs typeface="Libre Baskerville"/>
                <a:sym typeface="Libre Baskerville"/>
              </a:defRPr>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2" name="Google Shape;42;p21"/>
          <p:cNvSpPr txBox="1"/>
          <p:nvPr>
            <p:ph idx="2" type="body"/>
          </p:nvPr>
        </p:nvSpPr>
        <p:spPr>
          <a:xfrm>
            <a:off x="1124712" y="2629116"/>
            <a:ext cx="3200400" cy="3320861"/>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rgbClr val="73292A"/>
              </a:buClr>
              <a:buSzPts val="1600"/>
              <a:buFont typeface="Arial"/>
              <a:buChar char="•"/>
              <a:defRPr sz="1600"/>
            </a:lvl1pPr>
            <a:lvl2pPr indent="-317500" lvl="1" marL="914400" algn="l">
              <a:lnSpc>
                <a:spcPct val="90000"/>
              </a:lnSpc>
              <a:spcBef>
                <a:spcPts val="500"/>
              </a:spcBef>
              <a:spcAft>
                <a:spcPts val="0"/>
              </a:spcAft>
              <a:buClr>
                <a:srgbClr val="73292A"/>
              </a:buClr>
              <a:buSzPts val="1400"/>
              <a:buFont typeface="Arial"/>
              <a:buChar char="•"/>
              <a:defRPr sz="1400"/>
            </a:lvl2pPr>
            <a:lvl3pPr indent="-304800" lvl="2" marL="1371600" algn="l">
              <a:lnSpc>
                <a:spcPct val="90000"/>
              </a:lnSpc>
              <a:spcBef>
                <a:spcPts val="500"/>
              </a:spcBef>
              <a:spcAft>
                <a:spcPts val="0"/>
              </a:spcAft>
              <a:buClr>
                <a:srgbClr val="73292A"/>
              </a:buClr>
              <a:buSzPts val="1200"/>
              <a:buFont typeface="Arial"/>
              <a:buChar char="•"/>
              <a:defRPr sz="1200"/>
            </a:lvl3pPr>
            <a:lvl4pPr indent="-298450" lvl="3" marL="1828800" algn="l">
              <a:lnSpc>
                <a:spcPct val="90000"/>
              </a:lnSpc>
              <a:spcBef>
                <a:spcPts val="500"/>
              </a:spcBef>
              <a:spcAft>
                <a:spcPts val="0"/>
              </a:spcAft>
              <a:buClr>
                <a:srgbClr val="73292A"/>
              </a:buClr>
              <a:buSzPts val="1100"/>
              <a:buFont typeface="Arial"/>
              <a:buChar char="•"/>
              <a:defRPr sz="1100"/>
            </a:lvl4pPr>
            <a:lvl5pPr indent="-298450" lvl="4" marL="2286000" algn="l">
              <a:lnSpc>
                <a:spcPct val="90000"/>
              </a:lnSpc>
              <a:spcBef>
                <a:spcPts val="500"/>
              </a:spcBef>
              <a:spcAft>
                <a:spcPts val="0"/>
              </a:spcAft>
              <a:buClr>
                <a:srgbClr val="73292A"/>
              </a:buClr>
              <a:buSzPts val="1100"/>
              <a:buFont typeface="Arial"/>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1"/>
          <p:cNvSpPr txBox="1"/>
          <p:nvPr>
            <p:ph idx="3" type="body"/>
          </p:nvPr>
        </p:nvSpPr>
        <p:spPr>
          <a:xfrm>
            <a:off x="4498848" y="2161563"/>
            <a:ext cx="3200400" cy="42779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000"/>
              <a:buNone/>
              <a:defRPr b="0" sz="2000">
                <a:latin typeface="Libre Baskerville"/>
                <a:ea typeface="Libre Baskerville"/>
                <a:cs typeface="Libre Baskerville"/>
                <a:sym typeface="Libre Baskerville"/>
              </a:defRPr>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21"/>
          <p:cNvSpPr txBox="1"/>
          <p:nvPr>
            <p:ph idx="4" type="body"/>
          </p:nvPr>
        </p:nvSpPr>
        <p:spPr>
          <a:xfrm>
            <a:off x="4498848" y="2629116"/>
            <a:ext cx="3200400" cy="3320861"/>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rgbClr val="73292A"/>
              </a:buClr>
              <a:buSzPts val="1600"/>
              <a:buChar char="•"/>
              <a:defRPr sz="1600"/>
            </a:lvl1pPr>
            <a:lvl2pPr indent="-317500" lvl="1" marL="914400" algn="l">
              <a:lnSpc>
                <a:spcPct val="90000"/>
              </a:lnSpc>
              <a:spcBef>
                <a:spcPts val="500"/>
              </a:spcBef>
              <a:spcAft>
                <a:spcPts val="0"/>
              </a:spcAft>
              <a:buClr>
                <a:srgbClr val="73292A"/>
              </a:buClr>
              <a:buSzPts val="1400"/>
              <a:buChar char="•"/>
              <a:defRPr sz="1400"/>
            </a:lvl2pPr>
            <a:lvl3pPr indent="-304800" lvl="2" marL="1371600" algn="l">
              <a:lnSpc>
                <a:spcPct val="90000"/>
              </a:lnSpc>
              <a:spcBef>
                <a:spcPts val="500"/>
              </a:spcBef>
              <a:spcAft>
                <a:spcPts val="0"/>
              </a:spcAft>
              <a:buClr>
                <a:srgbClr val="73292A"/>
              </a:buClr>
              <a:buSzPts val="1200"/>
              <a:buChar char="•"/>
              <a:defRPr sz="1200"/>
            </a:lvl3pPr>
            <a:lvl4pPr indent="-298450" lvl="3" marL="1828800" algn="l">
              <a:lnSpc>
                <a:spcPct val="90000"/>
              </a:lnSpc>
              <a:spcBef>
                <a:spcPts val="500"/>
              </a:spcBef>
              <a:spcAft>
                <a:spcPts val="0"/>
              </a:spcAft>
              <a:buClr>
                <a:srgbClr val="73292A"/>
              </a:buClr>
              <a:buSzPts val="1100"/>
              <a:buChar char="•"/>
              <a:defRPr sz="1100"/>
            </a:lvl4pPr>
            <a:lvl5pPr indent="-298450" lvl="4" marL="2286000" algn="l">
              <a:lnSpc>
                <a:spcPct val="90000"/>
              </a:lnSpc>
              <a:spcBef>
                <a:spcPts val="500"/>
              </a:spcBef>
              <a:spcAft>
                <a:spcPts val="0"/>
              </a:spcAft>
              <a:buClr>
                <a:srgbClr val="73292A"/>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1"/>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1"/>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
        <p:nvSpPr>
          <p:cNvPr id="47" name="Google Shape;47;p21"/>
          <p:cNvSpPr txBox="1"/>
          <p:nvPr>
            <p:ph idx="5" type="body"/>
          </p:nvPr>
        </p:nvSpPr>
        <p:spPr>
          <a:xfrm>
            <a:off x="7909560" y="2161563"/>
            <a:ext cx="3200400" cy="42779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000"/>
              <a:buNone/>
              <a:defRPr b="0" sz="2000">
                <a:latin typeface="Libre Baskerville"/>
                <a:ea typeface="Libre Baskerville"/>
                <a:cs typeface="Libre Baskerville"/>
                <a:sym typeface="Libre Baskerville"/>
              </a:defRPr>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21"/>
          <p:cNvSpPr txBox="1"/>
          <p:nvPr>
            <p:ph idx="6" type="body"/>
          </p:nvPr>
        </p:nvSpPr>
        <p:spPr>
          <a:xfrm>
            <a:off x="7909560" y="2629116"/>
            <a:ext cx="3200400" cy="3320861"/>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rgbClr val="73292A"/>
              </a:buClr>
              <a:buSzPts val="1600"/>
              <a:buChar char="•"/>
              <a:defRPr sz="1600"/>
            </a:lvl1pPr>
            <a:lvl2pPr indent="-317500" lvl="1" marL="914400" algn="l">
              <a:lnSpc>
                <a:spcPct val="90000"/>
              </a:lnSpc>
              <a:spcBef>
                <a:spcPts val="500"/>
              </a:spcBef>
              <a:spcAft>
                <a:spcPts val="0"/>
              </a:spcAft>
              <a:buClr>
                <a:srgbClr val="73292A"/>
              </a:buClr>
              <a:buSzPts val="1400"/>
              <a:buChar char="•"/>
              <a:defRPr sz="1400"/>
            </a:lvl2pPr>
            <a:lvl3pPr indent="-304800" lvl="2" marL="1371600" algn="l">
              <a:lnSpc>
                <a:spcPct val="90000"/>
              </a:lnSpc>
              <a:spcBef>
                <a:spcPts val="500"/>
              </a:spcBef>
              <a:spcAft>
                <a:spcPts val="0"/>
              </a:spcAft>
              <a:buClr>
                <a:srgbClr val="73292A"/>
              </a:buClr>
              <a:buSzPts val="1200"/>
              <a:buChar char="•"/>
              <a:defRPr sz="1200"/>
            </a:lvl3pPr>
            <a:lvl4pPr indent="-298450" lvl="3" marL="1828800" algn="l">
              <a:lnSpc>
                <a:spcPct val="90000"/>
              </a:lnSpc>
              <a:spcBef>
                <a:spcPts val="500"/>
              </a:spcBef>
              <a:spcAft>
                <a:spcPts val="0"/>
              </a:spcAft>
              <a:buClr>
                <a:srgbClr val="73292A"/>
              </a:buClr>
              <a:buSzPts val="1100"/>
              <a:buChar char="•"/>
              <a:defRPr sz="1100"/>
            </a:lvl4pPr>
            <a:lvl5pPr indent="-298450" lvl="4" marL="2286000" algn="l">
              <a:lnSpc>
                <a:spcPct val="90000"/>
              </a:lnSpc>
              <a:spcBef>
                <a:spcPts val="500"/>
              </a:spcBef>
              <a:spcAft>
                <a:spcPts val="0"/>
              </a:spcAft>
              <a:buClr>
                <a:srgbClr val="73292A"/>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enutzerdefiniertes Layout">
  <p:cSld name="2_Benutzerdefiniertes Layout">
    <p:spTree>
      <p:nvGrpSpPr>
        <p:cNvPr id="49" name="Shape 49"/>
        <p:cNvGrpSpPr/>
        <p:nvPr/>
      </p:nvGrpSpPr>
      <p:grpSpPr>
        <a:xfrm>
          <a:off x="0" y="0"/>
          <a:ext cx="0" cy="0"/>
          <a:chOff x="0" y="0"/>
          <a:chExt cx="0" cy="0"/>
        </a:xfrm>
      </p:grpSpPr>
      <p:sp>
        <p:nvSpPr>
          <p:cNvPr id="50" name="Google Shape;50;p27"/>
          <p:cNvSpPr/>
          <p:nvPr/>
        </p:nvSpPr>
        <p:spPr>
          <a:xfrm>
            <a:off x="4680" y="0"/>
            <a:ext cx="12191999" cy="2309247"/>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sp>
        <p:nvSpPr>
          <p:cNvPr id="51" name="Google Shape;51;p27"/>
          <p:cNvSpPr/>
          <p:nvPr/>
        </p:nvSpPr>
        <p:spPr>
          <a:xfrm>
            <a:off x="1007819" y="319215"/>
            <a:ext cx="10185721" cy="144462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einem Weichtier, Insekt&#10;&#10;Automatisch generierte Beschreibung" id="52" name="Google Shape;52;p27"/>
          <p:cNvPicPr preferRelativeResize="0"/>
          <p:nvPr/>
        </p:nvPicPr>
        <p:blipFill rotWithShape="1">
          <a:blip r:embed="rId2">
            <a:alphaModFix/>
          </a:blip>
          <a:srcRect b="0" l="0" r="0" t="0"/>
          <a:stretch/>
        </p:blipFill>
        <p:spPr>
          <a:xfrm>
            <a:off x="5496902" y="1631192"/>
            <a:ext cx="1207554" cy="354511"/>
          </a:xfrm>
          <a:prstGeom prst="rect">
            <a:avLst/>
          </a:prstGeom>
          <a:noFill/>
          <a:ln>
            <a:noFill/>
          </a:ln>
        </p:spPr>
      </p:pic>
      <p:sp>
        <p:nvSpPr>
          <p:cNvPr id="53" name="Google Shape;53;p27"/>
          <p:cNvSpPr txBox="1"/>
          <p:nvPr>
            <p:ph type="title"/>
          </p:nvPr>
        </p:nvSpPr>
        <p:spPr>
          <a:xfrm>
            <a:off x="381000" y="381000"/>
            <a:ext cx="11430000" cy="132556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27"/>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7"/>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
        <p:nvSpPr>
          <p:cNvPr id="56" name="Google Shape;56;p27"/>
          <p:cNvSpPr txBox="1"/>
          <p:nvPr>
            <p:ph idx="1" type="body"/>
          </p:nvPr>
        </p:nvSpPr>
        <p:spPr>
          <a:xfrm>
            <a:off x="975360" y="2615184"/>
            <a:ext cx="10241280" cy="331927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enutzerdefiniertes Layout">
  <p:cSld name="3_Benutzerdefiniertes Layout">
    <p:spTree>
      <p:nvGrpSpPr>
        <p:cNvPr id="57" name="Shape 57"/>
        <p:cNvGrpSpPr/>
        <p:nvPr/>
      </p:nvGrpSpPr>
      <p:grpSpPr>
        <a:xfrm>
          <a:off x="0" y="0"/>
          <a:ext cx="0" cy="0"/>
          <a:chOff x="0" y="0"/>
          <a:chExt cx="0" cy="0"/>
        </a:xfrm>
      </p:grpSpPr>
      <p:pic>
        <p:nvPicPr>
          <p:cNvPr descr="Ein Bild mit Textilien&#10;&#10;Automatisch generierte Beschreibung" id="58" name="Google Shape;58;p31"/>
          <p:cNvPicPr preferRelativeResize="0"/>
          <p:nvPr/>
        </p:nvPicPr>
        <p:blipFill rotWithShape="1">
          <a:blip r:embed="rId2">
            <a:alphaModFix/>
          </a:blip>
          <a:srcRect b="0" l="0" r="0" t="0"/>
          <a:stretch/>
        </p:blipFill>
        <p:spPr>
          <a:xfrm>
            <a:off x="5667013" y="1162701"/>
            <a:ext cx="1562100" cy="4394200"/>
          </a:xfrm>
          <a:prstGeom prst="rect">
            <a:avLst/>
          </a:prstGeom>
          <a:noFill/>
          <a:ln>
            <a:noFill/>
          </a:ln>
        </p:spPr>
      </p:pic>
      <p:sp>
        <p:nvSpPr>
          <p:cNvPr id="59" name="Google Shape;59;p31"/>
          <p:cNvSpPr/>
          <p:nvPr/>
        </p:nvSpPr>
        <p:spPr>
          <a:xfrm>
            <a:off x="0" y="0"/>
            <a:ext cx="6096000" cy="686957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Blume, Pflanze&#10;&#10;Automatisch generierte Beschreibung" id="60" name="Google Shape;60;p31"/>
          <p:cNvPicPr preferRelativeResize="0"/>
          <p:nvPr/>
        </p:nvPicPr>
        <p:blipFill rotWithShape="1">
          <a:blip r:embed="rId3">
            <a:alphaModFix/>
          </a:blip>
          <a:srcRect b="0" l="0" r="0" t="0"/>
          <a:stretch/>
        </p:blipFill>
        <p:spPr>
          <a:xfrm>
            <a:off x="5777235" y="2476883"/>
            <a:ext cx="749300" cy="2755900"/>
          </a:xfrm>
          <a:prstGeom prst="rect">
            <a:avLst/>
          </a:prstGeom>
          <a:noFill/>
          <a:ln>
            <a:noFill/>
          </a:ln>
        </p:spPr>
      </p:pic>
      <p:pic>
        <p:nvPicPr>
          <p:cNvPr descr="Nahaufnahme einer Blume&#10;&#10;Die Beschreibung wurde automatisch mit geringem Zuverlässigkeitsgrad generiert" id="61" name="Google Shape;61;p31"/>
          <p:cNvPicPr preferRelativeResize="0"/>
          <p:nvPr/>
        </p:nvPicPr>
        <p:blipFill rotWithShape="1">
          <a:blip r:embed="rId4">
            <a:alphaModFix/>
          </a:blip>
          <a:srcRect b="0" l="0" r="0" t="0"/>
          <a:stretch/>
        </p:blipFill>
        <p:spPr>
          <a:xfrm>
            <a:off x="2319809" y="1695833"/>
            <a:ext cx="1155700" cy="4318000"/>
          </a:xfrm>
          <a:prstGeom prst="rect">
            <a:avLst/>
          </a:prstGeom>
          <a:noFill/>
          <a:ln>
            <a:noFill/>
          </a:ln>
        </p:spPr>
      </p:pic>
      <p:pic>
        <p:nvPicPr>
          <p:cNvPr descr="Nahaufnahme einer Blume&#10;&#10;Die Beschreibung wurde automatisch mit geringem Zuverlässigkeitsgrad generiert" id="62" name="Google Shape;62;p31"/>
          <p:cNvPicPr preferRelativeResize="0"/>
          <p:nvPr/>
        </p:nvPicPr>
        <p:blipFill rotWithShape="1">
          <a:blip r:embed="rId4">
            <a:alphaModFix/>
          </a:blip>
          <a:srcRect b="0" l="0" r="0" t="0"/>
          <a:stretch/>
        </p:blipFill>
        <p:spPr>
          <a:xfrm>
            <a:off x="2366749" y="381916"/>
            <a:ext cx="1155700" cy="4318000"/>
          </a:xfrm>
          <a:prstGeom prst="rect">
            <a:avLst/>
          </a:prstGeom>
          <a:noFill/>
          <a:ln>
            <a:noFill/>
          </a:ln>
        </p:spPr>
      </p:pic>
      <p:sp>
        <p:nvSpPr>
          <p:cNvPr id="63" name="Google Shape;63;p31"/>
          <p:cNvSpPr/>
          <p:nvPr/>
        </p:nvSpPr>
        <p:spPr>
          <a:xfrm>
            <a:off x="1024128" y="2162946"/>
            <a:ext cx="3794760" cy="253697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sp>
        <p:nvSpPr>
          <p:cNvPr id="64" name="Google Shape;64;p31"/>
          <p:cNvSpPr/>
          <p:nvPr/>
        </p:nvSpPr>
        <p:spPr>
          <a:xfrm>
            <a:off x="1131655" y="2264499"/>
            <a:ext cx="3585549" cy="2335427"/>
          </a:xfrm>
          <a:prstGeom prst="rect">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sp>
        <p:nvSpPr>
          <p:cNvPr id="65" name="Google Shape;65;p31"/>
          <p:cNvSpPr txBox="1"/>
          <p:nvPr>
            <p:ph type="title"/>
          </p:nvPr>
        </p:nvSpPr>
        <p:spPr>
          <a:xfrm>
            <a:off x="1472184" y="2889504"/>
            <a:ext cx="2852928" cy="108813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1"/>
          <p:cNvSpPr txBox="1"/>
          <p:nvPr>
            <p:ph idx="1" type="body"/>
          </p:nvPr>
        </p:nvSpPr>
        <p:spPr>
          <a:xfrm>
            <a:off x="8211312" y="2011680"/>
            <a:ext cx="2999232" cy="2843784"/>
          </a:xfrm>
          <a:prstGeom prst="rect">
            <a:avLst/>
          </a:prstGeom>
          <a:noFill/>
          <a:ln>
            <a:noFill/>
          </a:ln>
        </p:spPr>
        <p:txBody>
          <a:bodyPr anchorCtr="0" anchor="ctr" bIns="45700" lIns="91425" spcFirstLastPara="1" rIns="91425" wrap="square" tIns="45700">
            <a:normAutofit/>
          </a:bodyPr>
          <a:lstStyle>
            <a:lvl1pPr indent="-228600" lvl="0" marL="457200" algn="l">
              <a:lnSpc>
                <a:spcPct val="150000"/>
              </a:lnSpc>
              <a:spcBef>
                <a:spcPts val="1000"/>
              </a:spcBef>
              <a:spcAft>
                <a:spcPts val="0"/>
              </a:spcAft>
              <a:buSzPts val="2400"/>
              <a:buNone/>
              <a:defRPr sz="2400">
                <a:latin typeface="Gill Sans"/>
                <a:ea typeface="Gill Sans"/>
                <a:cs typeface="Gill Sans"/>
                <a:sym typeface="Gill Sans"/>
              </a:defRPr>
            </a:lvl1pPr>
            <a:lvl2pPr indent="-355600" lvl="1" marL="914400" algn="l">
              <a:lnSpc>
                <a:spcPct val="150000"/>
              </a:lnSpc>
              <a:spcBef>
                <a:spcPts val="500"/>
              </a:spcBef>
              <a:spcAft>
                <a:spcPts val="0"/>
              </a:spcAft>
              <a:buSzPts val="2000"/>
              <a:buChar char="•"/>
              <a:defRPr sz="2000">
                <a:latin typeface="Gill Sans"/>
                <a:ea typeface="Gill Sans"/>
                <a:cs typeface="Gill Sans"/>
                <a:sym typeface="Gill Sans"/>
              </a:defRPr>
            </a:lvl2pPr>
            <a:lvl3pPr indent="-330200" lvl="2" marL="1371600" algn="ctr">
              <a:lnSpc>
                <a:spcPct val="90000"/>
              </a:lnSpc>
              <a:spcBef>
                <a:spcPts val="500"/>
              </a:spcBef>
              <a:spcAft>
                <a:spcPts val="0"/>
              </a:spcAft>
              <a:buSzPts val="1600"/>
              <a:buChar char="•"/>
              <a:defRPr sz="1600">
                <a:latin typeface="Gill Sans"/>
                <a:ea typeface="Gill Sans"/>
                <a:cs typeface="Gill Sans"/>
                <a:sym typeface="Gill Sans"/>
              </a:defRPr>
            </a:lvl3pPr>
            <a:lvl4pPr indent="-317500" lvl="3" marL="1828800" algn="ctr">
              <a:lnSpc>
                <a:spcPct val="90000"/>
              </a:lnSpc>
              <a:spcBef>
                <a:spcPts val="500"/>
              </a:spcBef>
              <a:spcAft>
                <a:spcPts val="0"/>
              </a:spcAft>
              <a:buSzPts val="1400"/>
              <a:buChar char="•"/>
              <a:defRPr sz="1400">
                <a:latin typeface="Gill Sans"/>
                <a:ea typeface="Gill Sans"/>
                <a:cs typeface="Gill Sans"/>
                <a:sym typeface="Gill Sans"/>
              </a:defRPr>
            </a:lvl4pPr>
            <a:lvl5pPr indent="-317500" lvl="4" marL="2286000" algn="ctr">
              <a:lnSpc>
                <a:spcPct val="90000"/>
              </a:lnSpc>
              <a:spcBef>
                <a:spcPts val="500"/>
              </a:spcBef>
              <a:spcAft>
                <a:spcPts val="0"/>
              </a:spcAft>
              <a:buSzPts val="1400"/>
              <a:buChar char="•"/>
              <a:defRPr sz="1400">
                <a:latin typeface="Gill Sans"/>
                <a:ea typeface="Gill Sans"/>
                <a:cs typeface="Gill Sans"/>
                <a:sym typeface="Gill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el und Inhalt" type="obj">
  <p:cSld name="OBJECT">
    <p:bg>
      <p:bgPr>
        <a:solidFill>
          <a:schemeClr val="dk2"/>
        </a:solidFill>
      </p:bgPr>
    </p:bg>
    <p:spTree>
      <p:nvGrpSpPr>
        <p:cNvPr id="67" name="Shape 67"/>
        <p:cNvGrpSpPr/>
        <p:nvPr/>
      </p:nvGrpSpPr>
      <p:grpSpPr>
        <a:xfrm>
          <a:off x="0" y="0"/>
          <a:ext cx="0" cy="0"/>
          <a:chOff x="0" y="0"/>
          <a:chExt cx="0" cy="0"/>
        </a:xfrm>
      </p:grpSpPr>
      <p:sp>
        <p:nvSpPr>
          <p:cNvPr id="68" name="Google Shape;68;p22"/>
          <p:cNvSpPr/>
          <p:nvPr/>
        </p:nvSpPr>
        <p:spPr>
          <a:xfrm>
            <a:off x="838199" y="196052"/>
            <a:ext cx="10515601" cy="168671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Textilien&#10;&#10;Automatisch generierte Beschreibung" id="69" name="Google Shape;69;p22"/>
          <p:cNvPicPr preferRelativeResize="0"/>
          <p:nvPr/>
        </p:nvPicPr>
        <p:blipFill rotWithShape="1">
          <a:blip r:embed="rId2">
            <a:alphaModFix/>
          </a:blip>
          <a:srcRect b="0" l="0" r="0" t="0"/>
          <a:stretch/>
        </p:blipFill>
        <p:spPr>
          <a:xfrm rot="5400000">
            <a:off x="5314950" y="-64113"/>
            <a:ext cx="1562100" cy="4394200"/>
          </a:xfrm>
          <a:prstGeom prst="rect">
            <a:avLst/>
          </a:prstGeom>
          <a:noFill/>
          <a:ln>
            <a:noFill/>
          </a:ln>
        </p:spPr>
      </p:pic>
      <p:sp>
        <p:nvSpPr>
          <p:cNvPr id="70" name="Google Shape;70;p22"/>
          <p:cNvSpPr/>
          <p:nvPr/>
        </p:nvSpPr>
        <p:spPr>
          <a:xfrm>
            <a:off x="995423" y="319215"/>
            <a:ext cx="10185721" cy="1444625"/>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Blume, Pflanze&#10;&#10;Automatisch generierte Beschreibung" id="71" name="Google Shape;71;p22"/>
          <p:cNvPicPr preferRelativeResize="0"/>
          <p:nvPr/>
        </p:nvPicPr>
        <p:blipFill rotWithShape="1">
          <a:blip r:embed="rId3">
            <a:alphaModFix/>
          </a:blip>
          <a:srcRect b="0" l="0" r="0" t="0"/>
          <a:stretch/>
        </p:blipFill>
        <p:spPr>
          <a:xfrm rot="5400000">
            <a:off x="4869421" y="459092"/>
            <a:ext cx="749300" cy="2755900"/>
          </a:xfrm>
          <a:prstGeom prst="rect">
            <a:avLst/>
          </a:prstGeom>
          <a:noFill/>
          <a:ln>
            <a:noFill/>
          </a:ln>
        </p:spPr>
      </p:pic>
      <p:sp>
        <p:nvSpPr>
          <p:cNvPr id="72" name="Google Shape;72;p22"/>
          <p:cNvSpPr txBox="1"/>
          <p:nvPr>
            <p:ph type="title"/>
          </p:nvPr>
        </p:nvSpPr>
        <p:spPr>
          <a:xfrm>
            <a:off x="838200" y="484632"/>
            <a:ext cx="10515600" cy="1133856"/>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2"/>
          <p:cNvSpPr txBox="1"/>
          <p:nvPr>
            <p:ph idx="1" type="body"/>
          </p:nvPr>
        </p:nvSpPr>
        <p:spPr>
          <a:xfrm>
            <a:off x="838200" y="2990088"/>
            <a:ext cx="10515600" cy="347472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atin typeface="Gill Sans"/>
                <a:ea typeface="Gill Sans"/>
                <a:cs typeface="Gill Sans"/>
                <a:sym typeface="Gill Sans"/>
              </a:defRPr>
            </a:lvl1pPr>
            <a:lvl2pPr indent="-381000" lvl="1" marL="914400" algn="l">
              <a:lnSpc>
                <a:spcPct val="90000"/>
              </a:lnSpc>
              <a:spcBef>
                <a:spcPts val="500"/>
              </a:spcBef>
              <a:spcAft>
                <a:spcPts val="0"/>
              </a:spcAft>
              <a:buSzPts val="2400"/>
              <a:buChar char="•"/>
              <a:defRPr>
                <a:latin typeface="Gill Sans"/>
                <a:ea typeface="Gill Sans"/>
                <a:cs typeface="Gill Sans"/>
                <a:sym typeface="Gill Sans"/>
              </a:defRPr>
            </a:lvl2pPr>
            <a:lvl3pPr indent="-355600" lvl="2" marL="1371600" algn="l">
              <a:lnSpc>
                <a:spcPct val="90000"/>
              </a:lnSpc>
              <a:spcBef>
                <a:spcPts val="500"/>
              </a:spcBef>
              <a:spcAft>
                <a:spcPts val="0"/>
              </a:spcAft>
              <a:buSzPts val="2000"/>
              <a:buChar char="•"/>
              <a:defRPr>
                <a:latin typeface="Gill Sans"/>
                <a:ea typeface="Gill Sans"/>
                <a:cs typeface="Gill Sans"/>
                <a:sym typeface="Gill Sans"/>
              </a:defRPr>
            </a:lvl3pPr>
            <a:lvl4pPr indent="-342900" lvl="3" marL="1828800" algn="l">
              <a:lnSpc>
                <a:spcPct val="90000"/>
              </a:lnSpc>
              <a:spcBef>
                <a:spcPts val="500"/>
              </a:spcBef>
              <a:spcAft>
                <a:spcPts val="0"/>
              </a:spcAft>
              <a:buSzPts val="1800"/>
              <a:buChar char="•"/>
              <a:defRPr>
                <a:latin typeface="Gill Sans"/>
                <a:ea typeface="Gill Sans"/>
                <a:cs typeface="Gill Sans"/>
                <a:sym typeface="Gill Sans"/>
              </a:defRPr>
            </a:lvl4pPr>
            <a:lvl5pPr indent="-342900" lvl="4" marL="2286000" algn="l">
              <a:lnSpc>
                <a:spcPct val="90000"/>
              </a:lnSpc>
              <a:spcBef>
                <a:spcPts val="500"/>
              </a:spcBef>
              <a:spcAft>
                <a:spcPts val="0"/>
              </a:spcAft>
              <a:buSzPts val="1800"/>
              <a:buChar char="•"/>
              <a:defRPr>
                <a:latin typeface="Gill Sans"/>
                <a:ea typeface="Gill Sans"/>
                <a:cs typeface="Gill Sans"/>
                <a:sym typeface="Gill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22"/>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2"/>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Vergleich">
  <p:cSld name="2_Vergleich">
    <p:spTree>
      <p:nvGrpSpPr>
        <p:cNvPr id="76" name="Shape 76"/>
        <p:cNvGrpSpPr/>
        <p:nvPr/>
      </p:nvGrpSpPr>
      <p:grpSpPr>
        <a:xfrm>
          <a:off x="0" y="0"/>
          <a:ext cx="0" cy="0"/>
          <a:chOff x="0" y="0"/>
          <a:chExt cx="0" cy="0"/>
        </a:xfrm>
      </p:grpSpPr>
      <p:pic>
        <p:nvPicPr>
          <p:cNvPr descr="Ein Bild mit Textilien&#10;&#10;Automatisch generierte Beschreibung" id="77" name="Google Shape;77;p20"/>
          <p:cNvPicPr preferRelativeResize="0"/>
          <p:nvPr/>
        </p:nvPicPr>
        <p:blipFill rotWithShape="1">
          <a:blip r:embed="rId2">
            <a:alphaModFix/>
          </a:blip>
          <a:srcRect b="0" l="0" r="0" t="0"/>
          <a:stretch/>
        </p:blipFill>
        <p:spPr>
          <a:xfrm>
            <a:off x="5667013" y="1162701"/>
            <a:ext cx="1562100" cy="4394200"/>
          </a:xfrm>
          <a:prstGeom prst="rect">
            <a:avLst/>
          </a:prstGeom>
          <a:noFill/>
          <a:ln>
            <a:noFill/>
          </a:ln>
        </p:spPr>
      </p:pic>
      <p:sp>
        <p:nvSpPr>
          <p:cNvPr id="78" name="Google Shape;78;p20"/>
          <p:cNvSpPr/>
          <p:nvPr/>
        </p:nvSpPr>
        <p:spPr>
          <a:xfrm>
            <a:off x="0" y="0"/>
            <a:ext cx="6096000" cy="686957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e Gruppe von Blumen&#10;&#10;Die Beschreibung wurde automatisch mit geringem Zuverlässigkeitsgrad generiert" id="79" name="Google Shape;79;p20"/>
          <p:cNvPicPr preferRelativeResize="0"/>
          <p:nvPr/>
        </p:nvPicPr>
        <p:blipFill rotWithShape="1">
          <a:blip r:embed="rId3">
            <a:alphaModFix/>
          </a:blip>
          <a:srcRect b="0" l="0" r="0" t="0"/>
          <a:stretch/>
        </p:blipFill>
        <p:spPr>
          <a:xfrm flipH="1" rot="959852">
            <a:off x="1760954" y="2048834"/>
            <a:ext cx="1230524" cy="2287327"/>
          </a:xfrm>
          <a:prstGeom prst="rect">
            <a:avLst/>
          </a:prstGeom>
          <a:noFill/>
          <a:ln>
            <a:noFill/>
          </a:ln>
        </p:spPr>
      </p:pic>
      <p:sp>
        <p:nvSpPr>
          <p:cNvPr id="80" name="Google Shape;80;p20"/>
          <p:cNvSpPr txBox="1"/>
          <p:nvPr>
            <p:ph type="title"/>
          </p:nvPr>
        </p:nvSpPr>
        <p:spPr>
          <a:xfrm>
            <a:off x="8183880" y="978408"/>
            <a:ext cx="3749040" cy="132588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0"/>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0"/>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
        <p:nvSpPr>
          <p:cNvPr id="83" name="Google Shape;83;p20"/>
          <p:cNvSpPr txBox="1"/>
          <p:nvPr>
            <p:ph idx="1" type="body"/>
          </p:nvPr>
        </p:nvSpPr>
        <p:spPr>
          <a:xfrm>
            <a:off x="8183880" y="2194560"/>
            <a:ext cx="3749040" cy="4306824"/>
          </a:xfrm>
          <a:prstGeom prst="rect">
            <a:avLst/>
          </a:prstGeom>
          <a:noFill/>
          <a:ln>
            <a:noFill/>
          </a:ln>
        </p:spPr>
        <p:txBody>
          <a:bodyPr anchorCtr="0" anchor="t" bIns="45700" lIns="91425" spcFirstLastPara="1" rIns="91425" wrap="square" tIns="45700">
            <a:normAutofit/>
          </a:bodyPr>
          <a:lstStyle>
            <a:lvl1pPr indent="-228600" lvl="0" marL="457200" algn="l">
              <a:lnSpc>
                <a:spcPct val="150000"/>
              </a:lnSpc>
              <a:spcBef>
                <a:spcPts val="1000"/>
              </a:spcBef>
              <a:spcAft>
                <a:spcPts val="0"/>
              </a:spcAft>
              <a:buClr>
                <a:srgbClr val="73292A"/>
              </a:buClr>
              <a:buSzPts val="2400"/>
              <a:buNone/>
              <a:defRPr sz="2400"/>
            </a:lvl1pPr>
            <a:lvl2pPr indent="-355600" lvl="1" marL="914400" algn="l">
              <a:lnSpc>
                <a:spcPct val="90000"/>
              </a:lnSpc>
              <a:spcBef>
                <a:spcPts val="500"/>
              </a:spcBef>
              <a:spcAft>
                <a:spcPts val="0"/>
              </a:spcAft>
              <a:buClr>
                <a:srgbClr val="73292A"/>
              </a:buClr>
              <a:buSzPts val="2000"/>
              <a:buChar char="•"/>
              <a:defRPr sz="2000"/>
            </a:lvl2pPr>
            <a:lvl3pPr indent="-342900" lvl="2" marL="1371600" algn="l">
              <a:lnSpc>
                <a:spcPct val="90000"/>
              </a:lnSpc>
              <a:spcBef>
                <a:spcPts val="500"/>
              </a:spcBef>
              <a:spcAft>
                <a:spcPts val="0"/>
              </a:spcAft>
              <a:buClr>
                <a:srgbClr val="73292A"/>
              </a:buClr>
              <a:buSzPts val="1800"/>
              <a:buChar char="•"/>
              <a:defRPr sz="1800"/>
            </a:lvl3pPr>
            <a:lvl4pPr indent="-330200" lvl="3" marL="1828800" algn="l">
              <a:lnSpc>
                <a:spcPct val="90000"/>
              </a:lnSpc>
              <a:spcBef>
                <a:spcPts val="500"/>
              </a:spcBef>
              <a:spcAft>
                <a:spcPts val="0"/>
              </a:spcAft>
              <a:buClr>
                <a:srgbClr val="73292A"/>
              </a:buClr>
              <a:buSzPts val="1600"/>
              <a:buChar char="•"/>
              <a:defRPr sz="1600"/>
            </a:lvl4pPr>
            <a:lvl5pPr indent="-330200" lvl="4" marL="2286000" algn="l">
              <a:lnSpc>
                <a:spcPct val="90000"/>
              </a:lnSpc>
              <a:spcBef>
                <a:spcPts val="500"/>
              </a:spcBef>
              <a:spcAft>
                <a:spcPts val="0"/>
              </a:spcAft>
              <a:buClr>
                <a:srgbClr val="73292A"/>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Ein Bild mit Blume, Pflanze&#10;&#10;Automatisch generierte Beschreibung" id="84" name="Google Shape;84;p20"/>
          <p:cNvPicPr preferRelativeResize="0"/>
          <p:nvPr/>
        </p:nvPicPr>
        <p:blipFill rotWithShape="1">
          <a:blip r:embed="rId4">
            <a:alphaModFix/>
          </a:blip>
          <a:srcRect b="0" l="0" r="0" t="0"/>
          <a:stretch/>
        </p:blipFill>
        <p:spPr>
          <a:xfrm>
            <a:off x="5777235" y="2476883"/>
            <a:ext cx="749300" cy="2755900"/>
          </a:xfrm>
          <a:prstGeom prst="rect">
            <a:avLst/>
          </a:prstGeom>
          <a:noFill/>
          <a:ln>
            <a:noFill/>
          </a:ln>
        </p:spPr>
      </p:pic>
      <p:sp>
        <p:nvSpPr>
          <p:cNvPr id="85" name="Google Shape;85;p20"/>
          <p:cNvSpPr txBox="1"/>
          <p:nvPr>
            <p:ph idx="2" type="body"/>
          </p:nvPr>
        </p:nvSpPr>
        <p:spPr>
          <a:xfrm>
            <a:off x="1225296" y="1426464"/>
            <a:ext cx="3922776" cy="4242816"/>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SzPts val="30000"/>
              <a:buNone/>
              <a:defRPr sz="30000">
                <a:solidFill>
                  <a:schemeClr val="lt1"/>
                </a:solidFill>
                <a:latin typeface="Libre Baskerville"/>
                <a:ea typeface="Libre Baskerville"/>
                <a:cs typeface="Libre Baskerville"/>
                <a:sym typeface="Libre Baskervill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bschnittsüberschrift">
  <p:cSld name="1_Abschnittsüberschrift">
    <p:bg>
      <p:bgPr>
        <a:solidFill>
          <a:schemeClr val="dk2"/>
        </a:solidFill>
      </p:bgPr>
    </p:bg>
    <p:spTree>
      <p:nvGrpSpPr>
        <p:cNvPr id="86" name="Shape 86"/>
        <p:cNvGrpSpPr/>
        <p:nvPr/>
      </p:nvGrpSpPr>
      <p:grpSpPr>
        <a:xfrm>
          <a:off x="0" y="0"/>
          <a:ext cx="0" cy="0"/>
          <a:chOff x="0" y="0"/>
          <a:chExt cx="0" cy="0"/>
        </a:xfrm>
      </p:grpSpPr>
      <p:sp>
        <p:nvSpPr>
          <p:cNvPr id="87" name="Google Shape;87;p24"/>
          <p:cNvSpPr/>
          <p:nvPr/>
        </p:nvSpPr>
        <p:spPr>
          <a:xfrm>
            <a:off x="0" y="1533950"/>
            <a:ext cx="12192000" cy="37901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Textilien&#10;&#10;Automatisch generierte Beschreibung" id="88" name="Google Shape;88;p24"/>
          <p:cNvPicPr preferRelativeResize="0"/>
          <p:nvPr/>
        </p:nvPicPr>
        <p:blipFill rotWithShape="1">
          <a:blip r:embed="rId2">
            <a:alphaModFix/>
          </a:blip>
          <a:srcRect b="0" l="0" r="0" t="0"/>
          <a:stretch/>
        </p:blipFill>
        <p:spPr>
          <a:xfrm rot="-5400000">
            <a:off x="5056236" y="-1772981"/>
            <a:ext cx="2147050" cy="6039669"/>
          </a:xfrm>
          <a:prstGeom prst="rect">
            <a:avLst/>
          </a:prstGeom>
          <a:noFill/>
          <a:ln>
            <a:noFill/>
          </a:ln>
        </p:spPr>
      </p:pic>
      <p:sp>
        <p:nvSpPr>
          <p:cNvPr id="89" name="Google Shape;89;p24"/>
          <p:cNvSpPr/>
          <p:nvPr/>
        </p:nvSpPr>
        <p:spPr>
          <a:xfrm>
            <a:off x="225552" y="1796143"/>
            <a:ext cx="11740896" cy="3265714"/>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Gill Sans"/>
              <a:ea typeface="Gill Sans"/>
              <a:cs typeface="Gill Sans"/>
              <a:sym typeface="Gill Sans"/>
            </a:endParaRPr>
          </a:p>
        </p:txBody>
      </p:sp>
      <p:pic>
        <p:nvPicPr>
          <p:cNvPr descr="Ein Bild mit Blume, Pflanze&#10;&#10;Automatisch generierte Beschreibung" id="90" name="Google Shape;90;p24"/>
          <p:cNvPicPr preferRelativeResize="0"/>
          <p:nvPr/>
        </p:nvPicPr>
        <p:blipFill rotWithShape="1">
          <a:blip r:embed="rId3">
            <a:alphaModFix/>
          </a:blip>
          <a:srcRect b="0" l="0" r="0" t="0"/>
          <a:stretch/>
        </p:blipFill>
        <p:spPr>
          <a:xfrm rot="-5400000">
            <a:off x="6307543" y="-287017"/>
            <a:ext cx="1051334" cy="3866771"/>
          </a:xfrm>
          <a:prstGeom prst="rect">
            <a:avLst/>
          </a:prstGeom>
          <a:noFill/>
          <a:ln>
            <a:noFill/>
          </a:ln>
        </p:spPr>
      </p:pic>
      <p:pic>
        <p:nvPicPr>
          <p:cNvPr descr="Ein Bild mit einem Weichtier, Insekt&#10;&#10;Automatisch generierte Beschreibung" id="91" name="Google Shape;91;p24"/>
          <p:cNvPicPr preferRelativeResize="0"/>
          <p:nvPr/>
        </p:nvPicPr>
        <p:blipFill rotWithShape="1">
          <a:blip r:embed="rId4">
            <a:alphaModFix/>
          </a:blip>
          <a:srcRect b="0" l="0" r="0" t="0"/>
          <a:stretch/>
        </p:blipFill>
        <p:spPr>
          <a:xfrm>
            <a:off x="5492222" y="4923380"/>
            <a:ext cx="1207554" cy="354511"/>
          </a:xfrm>
          <a:prstGeom prst="rect">
            <a:avLst/>
          </a:prstGeom>
          <a:noFill/>
          <a:ln>
            <a:noFill/>
          </a:ln>
        </p:spPr>
      </p:pic>
      <p:sp>
        <p:nvSpPr>
          <p:cNvPr id="92" name="Google Shape;92;p24"/>
          <p:cNvSpPr txBox="1"/>
          <p:nvPr>
            <p:ph type="title"/>
          </p:nvPr>
        </p:nvSpPr>
        <p:spPr>
          <a:xfrm>
            <a:off x="1743456" y="2404872"/>
            <a:ext cx="8705088" cy="20025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accent3"/>
              </a:buClr>
              <a:buSzPts val="4400"/>
              <a:buFont typeface="Libre Baskerville"/>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24"/>
          <p:cNvSpPr txBox="1"/>
          <p:nvPr>
            <p:ph idx="1" type="body"/>
          </p:nvPr>
        </p:nvSpPr>
        <p:spPr>
          <a:xfrm>
            <a:off x="1743454" y="3964517"/>
            <a:ext cx="8705089" cy="4572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SzPts val="2400"/>
              <a:buNone/>
              <a:defRPr sz="2400">
                <a:solidFill>
                  <a:schemeClr val="accent3"/>
                </a:solidFill>
              </a:defRPr>
            </a:lvl1pPr>
            <a:lvl2pPr indent="-228600" lvl="1" marL="914400" algn="l">
              <a:lnSpc>
                <a:spcPct val="90000"/>
              </a:lnSpc>
              <a:spcBef>
                <a:spcPts val="500"/>
              </a:spcBef>
              <a:spcAft>
                <a:spcPts val="0"/>
              </a:spcAft>
              <a:buSzPts val="2000"/>
              <a:buNone/>
              <a:defRPr sz="2000">
                <a:solidFill>
                  <a:srgbClr val="888888"/>
                </a:solidFill>
              </a:defRPr>
            </a:lvl2pPr>
            <a:lvl3pPr indent="-228600" lvl="2" marL="1371600" algn="l">
              <a:lnSpc>
                <a:spcPct val="90000"/>
              </a:lnSpc>
              <a:spcBef>
                <a:spcPts val="500"/>
              </a:spcBef>
              <a:spcAft>
                <a:spcPts val="0"/>
              </a:spcAft>
              <a:buSzPts val="1800"/>
              <a:buNone/>
              <a:defRPr sz="1800">
                <a:solidFill>
                  <a:srgbClr val="888888"/>
                </a:solidFill>
              </a:defRPr>
            </a:lvl3pPr>
            <a:lvl4pPr indent="-228600" lvl="3" marL="1828800" algn="l">
              <a:lnSpc>
                <a:spcPct val="90000"/>
              </a:lnSpc>
              <a:spcBef>
                <a:spcPts val="500"/>
              </a:spcBef>
              <a:spcAft>
                <a:spcPts val="0"/>
              </a:spcAft>
              <a:buSzPts val="1600"/>
              <a:buNone/>
              <a:defRPr sz="1600">
                <a:solidFill>
                  <a:srgbClr val="888888"/>
                </a:solidFill>
              </a:defRPr>
            </a:lvl4pPr>
            <a:lvl5pPr indent="-228600" lvl="4" marL="2286000" algn="l">
              <a:lnSpc>
                <a:spcPct val="90000"/>
              </a:lnSpc>
              <a:spcBef>
                <a:spcPts val="500"/>
              </a:spcBef>
              <a:spcAft>
                <a:spcPts val="0"/>
              </a:spcAft>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94" name="Google Shape;94;p24"/>
          <p:cNvSpPr txBox="1"/>
          <p:nvPr>
            <p:ph idx="2" type="body"/>
          </p:nvPr>
        </p:nvSpPr>
        <p:spPr>
          <a:xfrm>
            <a:off x="10149667" y="3189069"/>
            <a:ext cx="945473" cy="19367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SzPts val="14000"/>
              <a:buNone/>
              <a:defRPr b="1" sz="14000">
                <a:solidFill>
                  <a:schemeClr val="dk2"/>
                </a:solidFill>
                <a:latin typeface="Libre Baskerville"/>
                <a:ea typeface="Libre Baskerville"/>
                <a:cs typeface="Libre Baskerville"/>
                <a:sym typeface="Libre Baskervill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24"/>
          <p:cNvSpPr txBox="1"/>
          <p:nvPr>
            <p:ph idx="3" type="body"/>
          </p:nvPr>
        </p:nvSpPr>
        <p:spPr>
          <a:xfrm>
            <a:off x="1033184" y="2136567"/>
            <a:ext cx="941832" cy="19367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SzPts val="14000"/>
              <a:buNone/>
              <a:defRPr b="1" sz="14000">
                <a:solidFill>
                  <a:schemeClr val="dk2"/>
                </a:solidFill>
                <a:latin typeface="Libre Baskerville"/>
                <a:ea typeface="Libre Baskerville"/>
                <a:cs typeface="Libre Baskerville"/>
                <a:sym typeface="Libre Baskerville"/>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type="title"/>
          </p:nvPr>
        </p:nvSpPr>
        <p:spPr>
          <a:xfrm>
            <a:off x="381000" y="381000"/>
            <a:ext cx="114300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3"/>
              </a:buClr>
              <a:buSzPts val="4400"/>
              <a:buFont typeface="Libre Baskerville"/>
              <a:buNone/>
              <a:defRPr b="0" i="0" sz="4400" u="none" cap="none" strike="noStrike">
                <a:solidFill>
                  <a:schemeClr val="accent3"/>
                </a:solidFill>
                <a:latin typeface="Libre Baskerville"/>
                <a:ea typeface="Libre Baskerville"/>
                <a:cs typeface="Libre Baskerville"/>
                <a:sym typeface="Libre Baskervill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8"/>
          <p:cNvSpPr txBox="1"/>
          <p:nvPr>
            <p:ph idx="1" type="body"/>
          </p:nvPr>
        </p:nvSpPr>
        <p:spPr>
          <a:xfrm>
            <a:off x="381000" y="1825625"/>
            <a:ext cx="1143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73292A"/>
              </a:buClr>
              <a:buSzPts val="2800"/>
              <a:buFont typeface="Arial"/>
              <a:buChar char="•"/>
              <a:defRPr b="0" i="0" sz="2800" u="none" cap="none" strike="noStrike">
                <a:solidFill>
                  <a:schemeClr val="accent3"/>
                </a:solidFill>
                <a:latin typeface="Gill Sans"/>
                <a:ea typeface="Gill Sans"/>
                <a:cs typeface="Gill Sans"/>
                <a:sym typeface="Gill Sans"/>
              </a:defRPr>
            </a:lvl1pPr>
            <a:lvl2pPr indent="-381000" lvl="1" marL="914400" marR="0" rtl="0" algn="l">
              <a:lnSpc>
                <a:spcPct val="90000"/>
              </a:lnSpc>
              <a:spcBef>
                <a:spcPts val="500"/>
              </a:spcBef>
              <a:spcAft>
                <a:spcPts val="0"/>
              </a:spcAft>
              <a:buClr>
                <a:srgbClr val="73292A"/>
              </a:buClr>
              <a:buSzPts val="2400"/>
              <a:buFont typeface="Arial"/>
              <a:buChar char="•"/>
              <a:defRPr b="0" i="0" sz="2400" u="none" cap="none" strike="noStrike">
                <a:solidFill>
                  <a:schemeClr val="accent3"/>
                </a:solidFill>
                <a:latin typeface="Gill Sans"/>
                <a:ea typeface="Gill Sans"/>
                <a:cs typeface="Gill Sans"/>
                <a:sym typeface="Gill Sans"/>
              </a:defRPr>
            </a:lvl2pPr>
            <a:lvl3pPr indent="-355600" lvl="2" marL="1371600" marR="0" rtl="0" algn="l">
              <a:lnSpc>
                <a:spcPct val="90000"/>
              </a:lnSpc>
              <a:spcBef>
                <a:spcPts val="500"/>
              </a:spcBef>
              <a:spcAft>
                <a:spcPts val="0"/>
              </a:spcAft>
              <a:buClr>
                <a:srgbClr val="73292A"/>
              </a:buClr>
              <a:buSzPts val="2000"/>
              <a:buFont typeface="Arial"/>
              <a:buChar char="•"/>
              <a:defRPr b="0" i="0" sz="2000" u="none" cap="none" strike="noStrike">
                <a:solidFill>
                  <a:schemeClr val="accent3"/>
                </a:solidFill>
                <a:latin typeface="Gill Sans"/>
                <a:ea typeface="Gill Sans"/>
                <a:cs typeface="Gill Sans"/>
                <a:sym typeface="Gill Sans"/>
              </a:defRPr>
            </a:lvl3pPr>
            <a:lvl4pPr indent="-342900" lvl="3" marL="1828800" marR="0" rtl="0" algn="l">
              <a:lnSpc>
                <a:spcPct val="90000"/>
              </a:lnSpc>
              <a:spcBef>
                <a:spcPts val="500"/>
              </a:spcBef>
              <a:spcAft>
                <a:spcPts val="0"/>
              </a:spcAft>
              <a:buClr>
                <a:srgbClr val="73292A"/>
              </a:buClr>
              <a:buSzPts val="1800"/>
              <a:buFont typeface="Arial"/>
              <a:buChar char="•"/>
              <a:defRPr b="0" i="0" sz="1800" u="none" cap="none" strike="noStrike">
                <a:solidFill>
                  <a:schemeClr val="accent3"/>
                </a:solidFill>
                <a:latin typeface="Gill Sans"/>
                <a:ea typeface="Gill Sans"/>
                <a:cs typeface="Gill Sans"/>
                <a:sym typeface="Gill Sans"/>
              </a:defRPr>
            </a:lvl4pPr>
            <a:lvl5pPr indent="-342900" lvl="4" marL="2286000" marR="0" rtl="0" algn="l">
              <a:lnSpc>
                <a:spcPct val="90000"/>
              </a:lnSpc>
              <a:spcBef>
                <a:spcPts val="500"/>
              </a:spcBef>
              <a:spcAft>
                <a:spcPts val="0"/>
              </a:spcAft>
              <a:buClr>
                <a:srgbClr val="73292A"/>
              </a:buClr>
              <a:buSzPts val="1800"/>
              <a:buFont typeface="Arial"/>
              <a:buChar char="•"/>
              <a:defRPr b="0" i="0" sz="1800" u="none" cap="none" strike="noStrike">
                <a:solidFill>
                  <a:schemeClr val="accent3"/>
                </a:solidFill>
                <a:latin typeface="Gill Sans"/>
                <a:ea typeface="Gill Sans"/>
                <a:cs typeface="Gill Sans"/>
                <a:sym typeface="Gill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ill Sans"/>
                <a:ea typeface="Gill Sans"/>
                <a:cs typeface="Gill Sans"/>
                <a:sym typeface="Gill Sans"/>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ill Sans"/>
                <a:ea typeface="Gill Sans"/>
                <a:cs typeface="Gill Sans"/>
                <a:sym typeface="Gill Sans"/>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ill Sans"/>
                <a:ea typeface="Gill Sans"/>
                <a:cs typeface="Gill Sans"/>
                <a:sym typeface="Gill Sans"/>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Gill Sans"/>
                <a:ea typeface="Gill Sans"/>
                <a:cs typeface="Gill Sans"/>
                <a:sym typeface="Gill Sans"/>
              </a:defRPr>
            </a:lvl9pPr>
          </a:lstStyle>
          <a:p/>
        </p:txBody>
      </p:sp>
      <p:sp>
        <p:nvSpPr>
          <p:cNvPr id="12" name="Google Shape;12;p18"/>
          <p:cNvSpPr txBox="1"/>
          <p:nvPr>
            <p:ph idx="11" type="ftr"/>
          </p:nvPr>
        </p:nvSpPr>
        <p:spPr>
          <a:xfrm>
            <a:off x="228600" y="6356350"/>
            <a:ext cx="41148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Gill Sans"/>
                <a:ea typeface="Gill Sans"/>
                <a:cs typeface="Gill Sans"/>
                <a:sym typeface="Gill Sans"/>
              </a:defRPr>
            </a:lvl9pPr>
          </a:lstStyle>
          <a:p/>
        </p:txBody>
      </p:sp>
      <p:sp>
        <p:nvSpPr>
          <p:cNvPr id="13" name="Google Shape;13;p18"/>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de-D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slide" Target="/ppt/slides/slide12.xml"/><Relationship Id="rId4" Type="http://schemas.openxmlformats.org/officeDocument/2006/relationships/slide" Target="/ppt/slides/slide13.xml"/><Relationship Id="rId5" Type="http://schemas.openxmlformats.org/officeDocument/2006/relationships/slide" Target="/ppt/slides/slide14.xml"/><Relationship Id="rId6" Type="http://schemas.openxmlformats.org/officeDocument/2006/relationships/slide" Target="/ppt/slid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slide" Target="/ppt/slides/slide3.xml"/><Relationship Id="rId4" Type="http://schemas.openxmlformats.org/officeDocument/2006/relationships/image" Target="../media/image24.png"/><Relationship Id="rId5"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slide" Target="/ppt/slides/slide3.xml"/><Relationship Id="rId4" Type="http://schemas.openxmlformats.org/officeDocument/2006/relationships/image" Target="../media/image24.png"/><Relationship Id="rId5"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slide" Target="/ppt/slides/slide3.xml"/><Relationship Id="rId4" Type="http://schemas.openxmlformats.org/officeDocument/2006/relationships/image" Target="../media/image24.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20" Type="http://schemas.openxmlformats.org/officeDocument/2006/relationships/slide" Target="/ppt/slides/slide24.xml"/><Relationship Id="rId22" Type="http://schemas.openxmlformats.org/officeDocument/2006/relationships/slide" Target="/ppt/slides/slide26.xml"/><Relationship Id="rId21" Type="http://schemas.openxmlformats.org/officeDocument/2006/relationships/slide" Target="/ppt/slides/slide25.xml"/><Relationship Id="rId24" Type="http://schemas.openxmlformats.org/officeDocument/2006/relationships/slide" Target="/ppt/slides/slide28.xml"/><Relationship Id="rId23" Type="http://schemas.openxmlformats.org/officeDocument/2006/relationships/slide" Target="/ppt/slides/slide27.xml"/><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slide" Target="/ppt/slides/slide17.xml"/><Relationship Id="rId4" Type="http://schemas.openxmlformats.org/officeDocument/2006/relationships/slide" Target="/ppt/slides/slide18.xml"/><Relationship Id="rId9" Type="http://schemas.openxmlformats.org/officeDocument/2006/relationships/slide" Target="/ppt/slides/slide31.xml"/><Relationship Id="rId25" Type="http://schemas.openxmlformats.org/officeDocument/2006/relationships/slide" Target="/ppt/slides/slide3.xml"/><Relationship Id="rId5" Type="http://schemas.openxmlformats.org/officeDocument/2006/relationships/slide" Target="/ppt/slides/slide19.xml"/><Relationship Id="rId6" Type="http://schemas.openxmlformats.org/officeDocument/2006/relationships/slide" Target="/ppt/slides/slide21.xml"/><Relationship Id="rId7" Type="http://schemas.openxmlformats.org/officeDocument/2006/relationships/slide" Target="/ppt/slides/slide22.xml"/><Relationship Id="rId8" Type="http://schemas.openxmlformats.org/officeDocument/2006/relationships/slide" Target="/ppt/slides/slide30.xml"/><Relationship Id="rId11" Type="http://schemas.openxmlformats.org/officeDocument/2006/relationships/slide" Target="/ppt/slides/slide33.xml"/><Relationship Id="rId10" Type="http://schemas.openxmlformats.org/officeDocument/2006/relationships/slide" Target="/ppt/slides/slide32.xml"/><Relationship Id="rId13" Type="http://schemas.openxmlformats.org/officeDocument/2006/relationships/slide" Target="/ppt/slides/slide35.xml"/><Relationship Id="rId12" Type="http://schemas.openxmlformats.org/officeDocument/2006/relationships/slide" Target="/ppt/slides/slide34.xml"/><Relationship Id="rId15" Type="http://schemas.openxmlformats.org/officeDocument/2006/relationships/slide" Target="/ppt/slides/slide37.xml"/><Relationship Id="rId14" Type="http://schemas.openxmlformats.org/officeDocument/2006/relationships/slide" Target="/ppt/slides/slide36.xml"/><Relationship Id="rId17" Type="http://schemas.openxmlformats.org/officeDocument/2006/relationships/slide" Target="/ppt/slides/slide40.xml"/><Relationship Id="rId16" Type="http://schemas.openxmlformats.org/officeDocument/2006/relationships/slide" Target="/ppt/slides/slide39.xml"/><Relationship Id="rId19" Type="http://schemas.openxmlformats.org/officeDocument/2006/relationships/slide" Target="/ppt/slides/slide42.xml"/><Relationship Id="rId18" Type="http://schemas.openxmlformats.org/officeDocument/2006/relationships/slide" Target="/ppt/slides/slide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slide" Target="/ppt/slides/slide3.xml"/><Relationship Id="rId4" Type="http://schemas.openxmlformats.org/officeDocument/2006/relationships/image" Target="../media/image24.png"/><Relationship Id="rId5" Type="http://schemas.openxmlformats.org/officeDocument/2006/relationships/image" Target="../media/image23.png"/><Relationship Id="rId6"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0" Type="http://schemas.openxmlformats.org/officeDocument/2006/relationships/slide" Target="/ppt/slides/slide19.xml"/><Relationship Id="rId22" Type="http://schemas.openxmlformats.org/officeDocument/2006/relationships/slide" Target="/ppt/slides/slide22.xml"/><Relationship Id="rId21" Type="http://schemas.openxmlformats.org/officeDocument/2006/relationships/slide" Target="/ppt/slides/slide18.xml"/><Relationship Id="rId24" Type="http://schemas.openxmlformats.org/officeDocument/2006/relationships/slide" Target="/ppt/slides/slide34.xml"/><Relationship Id="rId23" Type="http://schemas.openxmlformats.org/officeDocument/2006/relationships/slide" Target="/ppt/slides/slide21.xml"/><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slide" Target="/ppt/slides/slide8.xml"/><Relationship Id="rId4" Type="http://schemas.openxmlformats.org/officeDocument/2006/relationships/slide" Target="/ppt/slides/slide6.xml"/><Relationship Id="rId9" Type="http://schemas.openxmlformats.org/officeDocument/2006/relationships/slide" Target="/ppt/slides/slide7.xml"/><Relationship Id="rId26" Type="http://schemas.openxmlformats.org/officeDocument/2006/relationships/slide" Target="/ppt/slides/slide36.xml"/><Relationship Id="rId25" Type="http://schemas.openxmlformats.org/officeDocument/2006/relationships/slide" Target="/ppt/slides/slide28.xml"/><Relationship Id="rId28" Type="http://schemas.openxmlformats.org/officeDocument/2006/relationships/slide" Target="/ppt/slides/slide32.xml"/><Relationship Id="rId27" Type="http://schemas.openxmlformats.org/officeDocument/2006/relationships/slide" Target="/ppt/slides/slide12.xml"/><Relationship Id="rId5" Type="http://schemas.openxmlformats.org/officeDocument/2006/relationships/slide" Target="/ppt/slides/slide39.xml"/><Relationship Id="rId6" Type="http://schemas.openxmlformats.org/officeDocument/2006/relationships/slide" Target="/ppt/slides/slide40.xml"/><Relationship Id="rId29" Type="http://schemas.openxmlformats.org/officeDocument/2006/relationships/slide" Target="/ppt/slides/slide27.xml"/><Relationship Id="rId7" Type="http://schemas.openxmlformats.org/officeDocument/2006/relationships/slide" Target="/ppt/slides/slide42.xml"/><Relationship Id="rId8" Type="http://schemas.openxmlformats.org/officeDocument/2006/relationships/slide" Target="/ppt/slides/slide41.xml"/><Relationship Id="rId31" Type="http://schemas.openxmlformats.org/officeDocument/2006/relationships/slide" Target="/ppt/slides/slide12.xml"/><Relationship Id="rId30" Type="http://schemas.openxmlformats.org/officeDocument/2006/relationships/slide" Target="/ppt/slides/slide26.xml"/><Relationship Id="rId11" Type="http://schemas.openxmlformats.org/officeDocument/2006/relationships/slide" Target="/ppt/slides/slide30.xml"/><Relationship Id="rId10" Type="http://schemas.openxmlformats.org/officeDocument/2006/relationships/slide" Target="/ppt/slides/slide31.xml"/><Relationship Id="rId32" Type="http://schemas.openxmlformats.org/officeDocument/2006/relationships/slide" Target="/ppt/slides/slide12.xml"/><Relationship Id="rId13" Type="http://schemas.openxmlformats.org/officeDocument/2006/relationships/slide" Target="/ppt/slides/slide37.xml"/><Relationship Id="rId12" Type="http://schemas.openxmlformats.org/officeDocument/2006/relationships/slide" Target="/ppt/slides/slide33.xml"/><Relationship Id="rId15" Type="http://schemas.openxmlformats.org/officeDocument/2006/relationships/slide" Target="/ppt/slides/slide25.xml"/><Relationship Id="rId14" Type="http://schemas.openxmlformats.org/officeDocument/2006/relationships/slide" Target="/ppt/slides/slide24.xml"/><Relationship Id="rId17" Type="http://schemas.openxmlformats.org/officeDocument/2006/relationships/slide" Target="/ppt/slides/slide5.xml"/><Relationship Id="rId16" Type="http://schemas.openxmlformats.org/officeDocument/2006/relationships/slide" Target="/ppt/slides/slide35.xml"/><Relationship Id="rId19" Type="http://schemas.openxmlformats.org/officeDocument/2006/relationships/slide" Target="/ppt/slides/slide20.xml"/><Relationship Id="rId18" Type="http://schemas.openxmlformats.org/officeDocument/2006/relationships/slide" Target="/ppt/slides/slide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 Id="rId6" Type="http://schemas.openxmlformats.org/officeDocument/2006/relationships/image" Target="../media/image2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slide" Target="/ppt/slides/slide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slide" Target="/ppt/slides/slide3.xml"/><Relationship Id="rId4" Type="http://schemas.openxmlformats.org/officeDocument/2006/relationships/image" Target="../media/image24.png"/><Relationship Id="rId5" Type="http://schemas.openxmlformats.org/officeDocument/2006/relationships/image" Target="../media/image2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slide" Target="/ppt/slid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slide" Target="/ppt/slides/slide16.xml"/><Relationship Id="rId4" Type="http://schemas.openxmlformats.org/officeDocument/2006/relationships/slide" Target="/ppt/slid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slide" Target="/ppt/slides/slide23.xml"/><Relationship Id="rId4" Type="http://schemas.openxmlformats.org/officeDocument/2006/relationships/slide" Target="/ppt/slid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slide" Target="/ppt/slides/slide29.xml"/><Relationship Id="rId4" Type="http://schemas.openxmlformats.org/officeDocument/2006/relationships/slide" Target="/ppt/slid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slide" Target="/ppt/slides/slide38.xml"/><Relationship Id="rId4" Type="http://schemas.openxmlformats.org/officeDocument/2006/relationships/slide" Target="/ppt/slid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slide" Target="/ppt/slid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
          <p:cNvSpPr txBox="1"/>
          <p:nvPr>
            <p:ph type="ctrTitle"/>
          </p:nvPr>
        </p:nvSpPr>
        <p:spPr>
          <a:xfrm>
            <a:off x="2749296" y="2660904"/>
            <a:ext cx="6693408" cy="108813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3"/>
              </a:buClr>
              <a:buSzPts val="3600"/>
              <a:buFont typeface="Century Gothic"/>
              <a:buNone/>
            </a:pPr>
            <a:r>
              <a:rPr lang="de-DE" sz="3600">
                <a:latin typeface="Century Gothic"/>
                <a:ea typeface="Century Gothic"/>
                <a:cs typeface="Century Gothic"/>
                <a:sym typeface="Century Gothic"/>
              </a:rPr>
              <a:t>Structuration et </a:t>
            </a:r>
            <a:endParaRPr sz="3600">
              <a:latin typeface="Century Gothic"/>
              <a:ea typeface="Century Gothic"/>
              <a:cs typeface="Century Gothic"/>
              <a:sym typeface="Century Gothic"/>
            </a:endParaRPr>
          </a:p>
          <a:p>
            <a:pPr indent="0" lvl="0" marL="0" marR="0" rtl="0" algn="ctr">
              <a:lnSpc>
                <a:spcPct val="90000"/>
              </a:lnSpc>
              <a:spcBef>
                <a:spcPts val="0"/>
              </a:spcBef>
              <a:spcAft>
                <a:spcPts val="0"/>
              </a:spcAft>
              <a:buClr>
                <a:schemeClr val="accent3"/>
              </a:buClr>
              <a:buSzPts val="3600"/>
              <a:buFont typeface="Century Gothic"/>
              <a:buNone/>
            </a:pPr>
            <a:r>
              <a:rPr b="0" i="0" lang="de-DE" sz="3600" u="none" cap="none" strike="noStrike">
                <a:solidFill>
                  <a:schemeClr val="accent3"/>
                </a:solidFill>
                <a:latin typeface="Century Gothic"/>
                <a:ea typeface="Century Gothic"/>
                <a:cs typeface="Century Gothic"/>
                <a:sym typeface="Century Gothic"/>
              </a:rPr>
              <a:t>Définition des rôles</a:t>
            </a:r>
            <a:endParaRPr b="0" i="0" sz="3600" u="none" cap="none" strike="noStrike">
              <a:solidFill>
                <a:schemeClr val="accent3"/>
              </a:solidFill>
              <a:latin typeface="Century Gothic"/>
              <a:ea typeface="Century Gothic"/>
              <a:cs typeface="Century Gothic"/>
              <a:sym typeface="Century Gothic"/>
            </a:endParaRPr>
          </a:p>
          <a:p>
            <a:pPr indent="0" lvl="0" marL="0" marR="0" rtl="0" algn="ctr">
              <a:lnSpc>
                <a:spcPct val="90000"/>
              </a:lnSpc>
              <a:spcBef>
                <a:spcPts val="0"/>
              </a:spcBef>
              <a:spcAft>
                <a:spcPts val="0"/>
              </a:spcAft>
              <a:buClr>
                <a:schemeClr val="accent3"/>
              </a:buClr>
              <a:buSzPts val="3600"/>
              <a:buFont typeface="Century Gothic"/>
              <a:buNone/>
            </a:pPr>
            <a:r>
              <a:rPr lang="de-DE" sz="3600">
                <a:latin typeface="Century Gothic"/>
                <a:ea typeface="Century Gothic"/>
                <a:cs typeface="Century Gothic"/>
                <a:sym typeface="Century Gothic"/>
              </a:rPr>
              <a:t>et cercles</a:t>
            </a:r>
            <a:endParaRPr sz="3600">
              <a:latin typeface="Century Gothic"/>
              <a:ea typeface="Century Gothic"/>
              <a:cs typeface="Century Gothic"/>
              <a:sym typeface="Century Gothic"/>
            </a:endParaRPr>
          </a:p>
        </p:txBody>
      </p:sp>
      <p:sp>
        <p:nvSpPr>
          <p:cNvPr id="211" name="Google Shape;211;p1"/>
          <p:cNvSpPr txBox="1"/>
          <p:nvPr>
            <p:ph idx="1" type="subTitle"/>
          </p:nvPr>
        </p:nvSpPr>
        <p:spPr>
          <a:xfrm>
            <a:off x="4596450" y="1717876"/>
            <a:ext cx="2999100" cy="6777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3292A"/>
              </a:buClr>
              <a:buSzPts val="2400"/>
              <a:buFont typeface="Arial"/>
              <a:buNone/>
            </a:pPr>
            <a:r>
              <a:rPr b="1" i="0" lang="de-DE" sz="4000" u="none" cap="none" strike="noStrike">
                <a:solidFill>
                  <a:schemeClr val="accent3"/>
                </a:solidFill>
              </a:rPr>
              <a:t>Epi</a:t>
            </a:r>
            <a:r>
              <a:rPr b="1" lang="de-DE" sz="4000"/>
              <a:t>’</a:t>
            </a:r>
            <a:r>
              <a:rPr b="1" i="0" lang="de-DE" sz="4000" u="none" cap="none" strike="noStrike">
                <a:solidFill>
                  <a:schemeClr val="accent3"/>
                </a:solidFill>
              </a:rPr>
              <a:t>vrac​</a:t>
            </a:r>
            <a:endParaRPr b="1" sz="4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27b1cf50b3e_0_334"/>
          <p:cNvSpPr txBox="1"/>
          <p:nvPr>
            <p:ph type="title"/>
          </p:nvPr>
        </p:nvSpPr>
        <p:spPr>
          <a:xfrm>
            <a:off x="1153668" y="3977640"/>
            <a:ext cx="9884700" cy="731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00"/>
              <a:buNone/>
            </a:pPr>
            <a:r>
              <a:rPr lang="de-DE"/>
              <a:t>Rôles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g27454d51962_0_5"/>
          <p:cNvSpPr txBox="1"/>
          <p:nvPr>
            <p:ph type="title"/>
          </p:nvPr>
        </p:nvSpPr>
        <p:spPr>
          <a:xfrm>
            <a:off x="381000" y="381000"/>
            <a:ext cx="114300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de-DE"/>
              <a:t>Les </a:t>
            </a:r>
            <a:r>
              <a:rPr lang="de-DE">
                <a:extLst>
                  <a:ext uri="http://customooxmlschemas.google.com/">
                    <go:slidesCustomData xmlns:go="http://customooxmlschemas.google.com/" textRoundtripDataId="1"/>
                  </a:ext>
                </a:extLst>
              </a:rPr>
              <a:t>rôles</a:t>
            </a:r>
            <a:r>
              <a:rPr lang="de-DE"/>
              <a:t> structurels </a:t>
            </a:r>
            <a:endParaRPr/>
          </a:p>
        </p:txBody>
      </p:sp>
      <p:sp>
        <p:nvSpPr>
          <p:cNvPr id="348" name="Google Shape;348;g27454d51962_0_5"/>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
        <p:nvSpPr>
          <p:cNvPr id="349" name="Google Shape;349;g27454d51962_0_5"/>
          <p:cNvSpPr txBox="1"/>
          <p:nvPr>
            <p:ph idx="1" type="body"/>
          </p:nvPr>
        </p:nvSpPr>
        <p:spPr>
          <a:xfrm>
            <a:off x="4724400" y="3091875"/>
            <a:ext cx="2743200" cy="3409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Clr>
                <a:schemeClr val="dk1"/>
              </a:buClr>
              <a:buSzPts val="852"/>
              <a:buFont typeface="Arial"/>
              <a:buNone/>
            </a:pPr>
            <a:r>
              <a:rPr lang="de-DE" sz="1500" u="sng">
                <a:solidFill>
                  <a:schemeClr val="hlink"/>
                </a:solidFill>
                <a:latin typeface="Century Gothic"/>
                <a:ea typeface="Century Gothic"/>
                <a:cs typeface="Century Gothic"/>
                <a:sym typeface="Century Gothic"/>
                <a:hlinkClick action="ppaction://hlinksldjump" r:id="rId3"/>
              </a:rPr>
              <a:t>Lien Pilotage</a:t>
            </a:r>
            <a:endParaRPr sz="1500">
              <a:latin typeface="Century Gothic"/>
              <a:ea typeface="Century Gothic"/>
              <a:cs typeface="Century Gothic"/>
              <a:sym typeface="Century Gothic"/>
            </a:endParaRPr>
          </a:p>
          <a:p>
            <a:pPr indent="0" lvl="0" marL="0" rtl="0" algn="l">
              <a:lnSpc>
                <a:spcPct val="90000"/>
              </a:lnSpc>
              <a:spcBef>
                <a:spcPts val="1000"/>
              </a:spcBef>
              <a:spcAft>
                <a:spcPts val="0"/>
              </a:spcAft>
              <a:buClr>
                <a:schemeClr val="dk1"/>
              </a:buClr>
              <a:buSzPts val="1800"/>
              <a:buFont typeface="Arial"/>
              <a:buNone/>
            </a:pPr>
            <a:r>
              <a:rPr lang="de-DE" sz="1500" u="sng">
                <a:solidFill>
                  <a:schemeClr val="hlink"/>
                </a:solidFill>
                <a:latin typeface="Century Gothic"/>
                <a:ea typeface="Century Gothic"/>
                <a:cs typeface="Century Gothic"/>
                <a:sym typeface="Century Gothic"/>
                <a:hlinkClick action="ppaction://hlinksldjump" r:id="rId4"/>
              </a:rPr>
              <a:t>Mémoire</a:t>
            </a:r>
            <a:endParaRPr sz="1500">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5"/>
              </a:rPr>
              <a:t>Facilitation</a:t>
            </a:r>
            <a:endParaRPr sz="1500">
              <a:latin typeface="Century Gothic"/>
              <a:ea typeface="Century Gothic"/>
              <a:cs typeface="Century Gothic"/>
              <a:sym typeface="Century Gothic"/>
            </a:endParaRPr>
          </a:p>
        </p:txBody>
      </p:sp>
      <p:sp>
        <p:nvSpPr>
          <p:cNvPr id="350" name="Google Shape;350;g27454d51962_0_5"/>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6"/>
              </a:rPr>
              <a:t>Structuration et définition</a:t>
            </a:r>
            <a:endParaRPr>
              <a:solidFill>
                <a:schemeClr val="accent3"/>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280f919b9f3_0_49"/>
          <p:cNvSpPr txBox="1"/>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4400"/>
              <a:buFont typeface="Arial"/>
              <a:buNone/>
            </a:pPr>
            <a:r>
              <a:rPr b="1" i="0" lang="de-DE" sz="4400" u="none" cap="none" strike="noStrike">
                <a:solidFill>
                  <a:srgbClr val="4A3A1C"/>
                </a:solidFill>
                <a:latin typeface="Century Gothic"/>
                <a:ea typeface="Century Gothic"/>
                <a:cs typeface="Century Gothic"/>
                <a:sym typeface="Century Gothic"/>
              </a:rPr>
              <a:t>LIEN PILOTAGE</a:t>
            </a:r>
            <a:endParaRPr b="0" i="0" sz="4400" u="none" cap="none" strike="noStrike">
              <a:solidFill>
                <a:srgbClr val="4A3A1C"/>
              </a:solidFill>
              <a:latin typeface="Libre Baskerville"/>
              <a:ea typeface="Libre Baskerville"/>
              <a:cs typeface="Libre Baskerville"/>
              <a:sym typeface="Libre Baskerville"/>
            </a:endParaRPr>
          </a:p>
        </p:txBody>
      </p:sp>
      <p:sp>
        <p:nvSpPr>
          <p:cNvPr id="357" name="Google Shape;357;g280f919b9f3_0_49"/>
          <p:cNvSpPr txBox="1"/>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Raison d’être</a:t>
            </a:r>
            <a:endParaRPr b="1" i="0" sz="2000" u="none" cap="none" strike="noStrike">
              <a:solidFill>
                <a:srgbClr val="4A3A1C"/>
              </a:solidFill>
              <a:latin typeface="Century Gothic"/>
              <a:ea typeface="Century Gothic"/>
              <a:cs typeface="Century Gothic"/>
              <a:sym typeface="Century Gothic"/>
            </a:endParaRPr>
          </a:p>
        </p:txBody>
      </p:sp>
      <p:sp>
        <p:nvSpPr>
          <p:cNvPr id="358" name="Google Shape;358;g280f919b9f3_0_49"/>
          <p:cNvSpPr txBox="1"/>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S’assurer que l’activité du cercle réponde à sa raison d’être, ses attendus et reste en cohérence avec la raison d’être et les valeurs de l’organisation, tout en prenant soin de ses membres en assurant à chacun et chacune un rôle en adéquation avec ses compétences et sa motivation.</a:t>
            </a:r>
            <a:endParaRPr b="0" i="0" sz="1500" u="none" cap="none" strike="noStrike">
              <a:solidFill>
                <a:schemeClr val="accent3"/>
              </a:solidFill>
              <a:latin typeface="Century Gothic"/>
              <a:ea typeface="Century Gothic"/>
              <a:cs typeface="Century Gothic"/>
              <a:sym typeface="Century Gothic"/>
            </a:endParaRPr>
          </a:p>
        </p:txBody>
      </p:sp>
      <p:sp>
        <p:nvSpPr>
          <p:cNvPr id="359" name="Google Shape;359;g280f919b9f3_0_49"/>
          <p:cNvSpPr txBox="1"/>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Attendus</a:t>
            </a:r>
            <a:endParaRPr b="1" i="0" sz="2000" u="none" cap="none" strike="noStrike">
              <a:solidFill>
                <a:srgbClr val="4A3A1C"/>
              </a:solidFill>
              <a:latin typeface="Century Gothic"/>
              <a:ea typeface="Century Gothic"/>
              <a:cs typeface="Century Gothic"/>
              <a:sym typeface="Century Gothic"/>
            </a:endParaRPr>
          </a:p>
        </p:txBody>
      </p:sp>
      <p:sp>
        <p:nvSpPr>
          <p:cNvPr id="360" name="Google Shape;360;g280f919b9f3_0_49"/>
          <p:cNvSpPr txBox="1"/>
          <p:nvPr/>
        </p:nvSpPr>
        <p:spPr>
          <a:xfrm>
            <a:off x="4498850" y="2401200"/>
            <a:ext cx="3200400" cy="37584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Assurer la bonne circulation des informations entre le cercle et le Comité (identifier des indicateurs clés, …).</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Se faire le porte-parole des besoins des membres du cercle auprès du Comité.</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Chercher si nécessaire des membres supplémentaires pour s’assurer de la réalisation de toute tâche qui n’aurait pas été assignée à un rôle ou de tout rôle non attribué.</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En consultation des membres du cercle, définir si nécessaire des objectifs prioritaires.</a:t>
            </a:r>
            <a:endParaRPr b="0" i="0" sz="1500" u="none" cap="none" strike="noStrike">
              <a:solidFill>
                <a:schemeClr val="accent3"/>
              </a:solidFill>
              <a:latin typeface="Century Gothic"/>
              <a:ea typeface="Century Gothic"/>
              <a:cs typeface="Century Gothic"/>
              <a:sym typeface="Century Gothic"/>
            </a:endParaRPr>
          </a:p>
        </p:txBody>
      </p:sp>
      <p:sp>
        <p:nvSpPr>
          <p:cNvPr id="361" name="Google Shape;361;g280f919b9f3_0_49"/>
          <p:cNvSpPr txBox="1"/>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Domaines d’autorité</a:t>
            </a:r>
            <a:endParaRPr b="1" i="0" sz="2000" u="none" cap="none" strike="noStrike">
              <a:solidFill>
                <a:srgbClr val="4A3A1C"/>
              </a:solidFill>
              <a:latin typeface="Century Gothic"/>
              <a:ea typeface="Century Gothic"/>
              <a:cs typeface="Century Gothic"/>
              <a:sym typeface="Century Gothic"/>
            </a:endParaRPr>
          </a:p>
        </p:txBody>
      </p:sp>
      <p:sp>
        <p:nvSpPr>
          <p:cNvPr id="362" name="Google Shape;362;g280f919b9f3_0_49"/>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Les objectifs prioritaires du cercle</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L’affectation des rôles du cercle</a:t>
            </a:r>
            <a:endParaRPr b="0" i="0" sz="1500" u="none" cap="none" strike="noStrike">
              <a:solidFill>
                <a:srgbClr val="4A3A1C"/>
              </a:solidFill>
              <a:latin typeface="Century Gothic"/>
              <a:ea typeface="Century Gothic"/>
              <a:cs typeface="Century Gothic"/>
              <a:sym typeface="Century Gothic"/>
            </a:endParaRPr>
          </a:p>
        </p:txBody>
      </p:sp>
      <p:sp>
        <p:nvSpPr>
          <p:cNvPr id="363" name="Google Shape;363;g280f919b9f3_0_49"/>
          <p:cNvSpPr txBox="1"/>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rPr b="0" i="0" lang="de-DE" sz="1200" u="sng" cap="none" strike="noStrike">
                <a:solidFill>
                  <a:schemeClr val="hlink"/>
                </a:solidFill>
                <a:latin typeface="Century Gothic"/>
                <a:ea typeface="Century Gothic"/>
                <a:cs typeface="Century Gothic"/>
                <a:sym typeface="Century Gothic"/>
                <a:hlinkClick action="ppaction://hlinksldjump" r:id="rId3"/>
              </a:rPr>
              <a:t>Structuration et définition</a:t>
            </a:r>
            <a:endParaRPr b="0" i="0" sz="1200" u="none" cap="none" strike="noStrike">
              <a:solidFill>
                <a:srgbClr val="000000"/>
              </a:solidFill>
              <a:latin typeface="Century Gothic"/>
              <a:ea typeface="Century Gothic"/>
              <a:cs typeface="Century Gothic"/>
              <a:sym typeface="Century Gothic"/>
            </a:endParaRPr>
          </a:p>
        </p:txBody>
      </p:sp>
      <p:sp>
        <p:nvSpPr>
          <p:cNvPr id="364" name="Google Shape;364;g280f919b9f3_0_49"/>
          <p:cNvSpPr txBox="1"/>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entury Gothic"/>
                <a:ea typeface="Century Gothic"/>
                <a:cs typeface="Century Gothic"/>
                <a:sym typeface="Century Gothic"/>
              </a:rPr>
              <a:t>‹#›</a:t>
            </a:fld>
            <a:endParaRPr b="0" i="0" sz="1200" u="none" cap="none" strike="noStrike">
              <a:solidFill>
                <a:srgbClr val="000000"/>
              </a:solidFill>
              <a:latin typeface="Century Gothic"/>
              <a:ea typeface="Century Gothic"/>
              <a:cs typeface="Century Gothic"/>
              <a:sym typeface="Century Gothic"/>
            </a:endParaRPr>
          </a:p>
        </p:txBody>
      </p:sp>
      <p:sp>
        <p:nvSpPr>
          <p:cNvPr id="365" name="Google Shape;365;g280f919b9f3_0_49"/>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entury Gothic"/>
              <a:ea typeface="Century Gothic"/>
              <a:cs typeface="Century Gothic"/>
              <a:sym typeface="Century Gothic"/>
            </a:endParaRPr>
          </a:p>
        </p:txBody>
      </p:sp>
      <p:grpSp>
        <p:nvGrpSpPr>
          <p:cNvPr id="366" name="Google Shape;366;g280f919b9f3_0_49"/>
          <p:cNvGrpSpPr/>
          <p:nvPr/>
        </p:nvGrpSpPr>
        <p:grpSpPr>
          <a:xfrm>
            <a:off x="565550" y="381000"/>
            <a:ext cx="1072222" cy="713175"/>
            <a:chOff x="2340050" y="4497425"/>
            <a:chExt cx="1072222" cy="713175"/>
          </a:xfrm>
        </p:grpSpPr>
        <p:pic>
          <p:nvPicPr>
            <p:cNvPr id="367" name="Google Shape;367;g280f919b9f3_0_49"/>
            <p:cNvPicPr preferRelativeResize="0"/>
            <p:nvPr/>
          </p:nvPicPr>
          <p:blipFill rotWithShape="1">
            <a:blip r:embed="rId4">
              <a:alphaModFix/>
            </a:blip>
            <a:srcRect b="23952" l="71958" r="0" t="23738"/>
            <a:stretch/>
          </p:blipFill>
          <p:spPr>
            <a:xfrm>
              <a:off x="3029975" y="4497425"/>
              <a:ext cx="382297" cy="713175"/>
            </a:xfrm>
            <a:prstGeom prst="rect">
              <a:avLst/>
            </a:prstGeom>
            <a:noFill/>
            <a:ln>
              <a:noFill/>
            </a:ln>
          </p:spPr>
        </p:pic>
        <p:pic>
          <p:nvPicPr>
            <p:cNvPr id="368" name="Google Shape;368;g280f919b9f3_0_49"/>
            <p:cNvPicPr preferRelativeResize="0"/>
            <p:nvPr/>
          </p:nvPicPr>
          <p:blipFill rotWithShape="1">
            <a:blip r:embed="rId4">
              <a:alphaModFix/>
            </a:blip>
            <a:srcRect b="24020" l="0" r="49395" t="23669"/>
            <a:stretch/>
          </p:blipFill>
          <p:spPr>
            <a:xfrm>
              <a:off x="2340050" y="4497425"/>
              <a:ext cx="689925" cy="713175"/>
            </a:xfrm>
            <a:prstGeom prst="rect">
              <a:avLst/>
            </a:prstGeom>
            <a:noFill/>
            <a:ln>
              <a:noFill/>
            </a:ln>
          </p:spPr>
        </p:pic>
      </p:grpSp>
      <p:pic>
        <p:nvPicPr>
          <p:cNvPr id="369" name="Google Shape;369;g280f919b9f3_0_49"/>
          <p:cNvPicPr preferRelativeResize="0"/>
          <p:nvPr/>
        </p:nvPicPr>
        <p:blipFill rotWithShape="1">
          <a:blip r:embed="rId5">
            <a:alphaModFix/>
          </a:blip>
          <a:srcRect b="14344" l="29408" r="29413" t="13754"/>
          <a:stretch/>
        </p:blipFill>
        <p:spPr>
          <a:xfrm>
            <a:off x="10693000" y="381300"/>
            <a:ext cx="403779" cy="712550"/>
          </a:xfrm>
          <a:prstGeom prst="rect">
            <a:avLst/>
          </a:prstGeom>
          <a:noFill/>
          <a:ln>
            <a:noFill/>
          </a:ln>
        </p:spPr>
      </p:pic>
      <p:sp>
        <p:nvSpPr>
          <p:cNvPr id="370" name="Google Shape;370;g280f919b9f3_0_49"/>
          <p:cNvSpPr txBox="1"/>
          <p:nvPr/>
        </p:nvSpPr>
        <p:spPr>
          <a:xfrm>
            <a:off x="565277" y="1223775"/>
            <a:ext cx="12483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 / cercle</a:t>
            </a:r>
            <a:endParaRPr b="0" i="0" sz="1400" u="none" cap="none" strike="noStrike">
              <a:solidFill>
                <a:srgbClr val="000000"/>
              </a:solidFill>
              <a:latin typeface="Century Gothic"/>
              <a:ea typeface="Century Gothic"/>
              <a:cs typeface="Century Gothic"/>
              <a:sym typeface="Century Gothic"/>
            </a:endParaRPr>
          </a:p>
        </p:txBody>
      </p:sp>
      <p:sp>
        <p:nvSpPr>
          <p:cNvPr id="371" name="Google Shape;371;g280f919b9f3_0_49"/>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XXX h / pers</a:t>
            </a:r>
            <a:endParaRPr b="0" i="0" sz="1400" u="none" cap="none" strike="noStrike">
              <a:solidFill>
                <a:srgbClr val="000000"/>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g280f919b9f3_0_92"/>
          <p:cNvSpPr txBox="1"/>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4400"/>
              <a:buFont typeface="Arial"/>
              <a:buNone/>
            </a:pPr>
            <a:r>
              <a:rPr b="1" i="0" lang="de-DE" sz="4400" u="none" cap="none" strike="noStrike">
                <a:solidFill>
                  <a:srgbClr val="4A3A1C"/>
                </a:solidFill>
                <a:latin typeface="Century Gothic"/>
                <a:ea typeface="Century Gothic"/>
                <a:cs typeface="Century Gothic"/>
                <a:sym typeface="Century Gothic"/>
              </a:rPr>
              <a:t>MEMOIRE</a:t>
            </a:r>
            <a:endParaRPr b="0" i="0" sz="4400" u="none" cap="none" strike="noStrike">
              <a:solidFill>
                <a:srgbClr val="4A3A1C"/>
              </a:solidFill>
              <a:latin typeface="Libre Baskerville"/>
              <a:ea typeface="Libre Baskerville"/>
              <a:cs typeface="Libre Baskerville"/>
              <a:sym typeface="Libre Baskerville"/>
            </a:endParaRPr>
          </a:p>
        </p:txBody>
      </p:sp>
      <p:sp>
        <p:nvSpPr>
          <p:cNvPr id="378" name="Google Shape;378;g280f919b9f3_0_92"/>
          <p:cNvSpPr txBox="1"/>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Raison d’être</a:t>
            </a:r>
            <a:endParaRPr b="1" i="0" sz="2000" u="none" cap="none" strike="noStrike">
              <a:solidFill>
                <a:srgbClr val="4A3A1C"/>
              </a:solidFill>
              <a:latin typeface="Century Gothic"/>
              <a:ea typeface="Century Gothic"/>
              <a:cs typeface="Century Gothic"/>
              <a:sym typeface="Century Gothic"/>
            </a:endParaRPr>
          </a:p>
        </p:txBody>
      </p:sp>
      <p:sp>
        <p:nvSpPr>
          <p:cNvPr id="379" name="Google Shape;379;g280f919b9f3_0_92"/>
          <p:cNvSpPr txBox="1"/>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Prendre note de toute information importante durant les réunions et assurer la lisibilité du système d’informations du cercle afin que chacun puisse accéder facilement à l’information nécessaire.</a:t>
            </a:r>
            <a:endParaRPr b="0" i="0" sz="1500" u="none" cap="none" strike="noStrike">
              <a:solidFill>
                <a:schemeClr val="accent3"/>
              </a:solidFill>
              <a:latin typeface="Century Gothic"/>
              <a:ea typeface="Century Gothic"/>
              <a:cs typeface="Century Gothic"/>
              <a:sym typeface="Century Gothic"/>
            </a:endParaRPr>
          </a:p>
        </p:txBody>
      </p:sp>
      <p:sp>
        <p:nvSpPr>
          <p:cNvPr id="380" name="Google Shape;380;g280f919b9f3_0_92"/>
          <p:cNvSpPr txBox="1"/>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Attendus</a:t>
            </a:r>
            <a:endParaRPr b="1" i="0" sz="2000" u="none" cap="none" strike="noStrike">
              <a:solidFill>
                <a:srgbClr val="4A3A1C"/>
              </a:solidFill>
              <a:latin typeface="Century Gothic"/>
              <a:ea typeface="Century Gothic"/>
              <a:cs typeface="Century Gothic"/>
              <a:sym typeface="Century Gothic"/>
            </a:endParaRPr>
          </a:p>
        </p:txBody>
      </p:sp>
      <p:sp>
        <p:nvSpPr>
          <p:cNvPr id="381" name="Google Shape;381;g280f919b9f3_0_92"/>
          <p:cNvSpPr txBox="1"/>
          <p:nvPr/>
        </p:nvSpPr>
        <p:spPr>
          <a:xfrm>
            <a:off x="4498850" y="2401200"/>
            <a:ext cx="3200400" cy="35883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Convoquer et organiser les réunions du cercle et informer tous les invités des dates et lieux dans un délai convenable.</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Maintenir une vue actualisée de la structure du cercle (descriptifs et attribution des rôles).</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Transmettre au rôle Transformation toute modification de la structure du cercle.</a:t>
            </a:r>
            <a:endParaRPr b="0" i="0" sz="1500" u="none" cap="none" strike="noStrike">
              <a:solidFill>
                <a:srgbClr val="4A3A1C"/>
              </a:solidFill>
              <a:latin typeface="Century Gothic"/>
              <a:ea typeface="Century Gothic"/>
              <a:cs typeface="Century Gothic"/>
              <a:sym typeface="Century Gothic"/>
            </a:endParaRPr>
          </a:p>
        </p:txBody>
      </p:sp>
      <p:sp>
        <p:nvSpPr>
          <p:cNvPr id="382" name="Google Shape;382;g280f919b9f3_0_92"/>
          <p:cNvSpPr txBox="1"/>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Domaines d’autorité</a:t>
            </a:r>
            <a:endParaRPr b="1" i="0" sz="2000" u="none" cap="none" strike="noStrike">
              <a:solidFill>
                <a:srgbClr val="4A3A1C"/>
              </a:solidFill>
              <a:latin typeface="Century Gothic"/>
              <a:ea typeface="Century Gothic"/>
              <a:cs typeface="Century Gothic"/>
              <a:sym typeface="Century Gothic"/>
            </a:endParaRPr>
          </a:p>
        </p:txBody>
      </p:sp>
      <p:sp>
        <p:nvSpPr>
          <p:cNvPr id="383" name="Google Shape;383;g280f919b9f3_0_92"/>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Les dates des rencontres du cercle, en consultation des membres.</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La mise à jour de la structure du cercle (selon les décisions prises collectivement par les membres du cercle).</a:t>
            </a:r>
            <a:endParaRPr b="0" i="0" sz="1500" u="none" cap="none" strike="noStrike">
              <a:solidFill>
                <a:schemeClr val="accent3"/>
              </a:solidFill>
              <a:latin typeface="Century Gothic"/>
              <a:ea typeface="Century Gothic"/>
              <a:cs typeface="Century Gothic"/>
              <a:sym typeface="Century Gothic"/>
            </a:endParaRPr>
          </a:p>
        </p:txBody>
      </p:sp>
      <p:sp>
        <p:nvSpPr>
          <p:cNvPr id="384" name="Google Shape;384;g280f919b9f3_0_92"/>
          <p:cNvSpPr txBox="1"/>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rPr b="0" i="0" lang="de-DE" sz="1200" u="sng" cap="none" strike="noStrike">
                <a:solidFill>
                  <a:schemeClr val="hlink"/>
                </a:solidFill>
                <a:latin typeface="Century Gothic"/>
                <a:ea typeface="Century Gothic"/>
                <a:cs typeface="Century Gothic"/>
                <a:sym typeface="Century Gothic"/>
                <a:hlinkClick action="ppaction://hlinksldjump" r:id="rId3"/>
              </a:rPr>
              <a:t>Structuration et définition</a:t>
            </a:r>
            <a:endParaRPr b="0" i="0" sz="1200" u="none" cap="none" strike="noStrike">
              <a:solidFill>
                <a:srgbClr val="000000"/>
              </a:solidFill>
              <a:latin typeface="Century Gothic"/>
              <a:ea typeface="Century Gothic"/>
              <a:cs typeface="Century Gothic"/>
              <a:sym typeface="Century Gothic"/>
            </a:endParaRPr>
          </a:p>
        </p:txBody>
      </p:sp>
      <p:sp>
        <p:nvSpPr>
          <p:cNvPr id="385" name="Google Shape;385;g280f919b9f3_0_92"/>
          <p:cNvSpPr txBox="1"/>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entury Gothic"/>
                <a:ea typeface="Century Gothic"/>
                <a:cs typeface="Century Gothic"/>
                <a:sym typeface="Century Gothic"/>
              </a:rPr>
              <a:t>‹#›</a:t>
            </a:fld>
            <a:endParaRPr b="0" i="0" sz="1200" u="none" cap="none" strike="noStrike">
              <a:solidFill>
                <a:srgbClr val="000000"/>
              </a:solidFill>
              <a:latin typeface="Century Gothic"/>
              <a:ea typeface="Century Gothic"/>
              <a:cs typeface="Century Gothic"/>
              <a:sym typeface="Century Gothic"/>
            </a:endParaRPr>
          </a:p>
        </p:txBody>
      </p:sp>
      <p:sp>
        <p:nvSpPr>
          <p:cNvPr id="386" name="Google Shape;386;g280f919b9f3_0_92"/>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entury Gothic"/>
              <a:ea typeface="Century Gothic"/>
              <a:cs typeface="Century Gothic"/>
              <a:sym typeface="Century Gothic"/>
            </a:endParaRPr>
          </a:p>
        </p:txBody>
      </p:sp>
      <p:grpSp>
        <p:nvGrpSpPr>
          <p:cNvPr id="387" name="Google Shape;387;g280f919b9f3_0_92"/>
          <p:cNvGrpSpPr/>
          <p:nvPr/>
        </p:nvGrpSpPr>
        <p:grpSpPr>
          <a:xfrm>
            <a:off x="565550" y="381000"/>
            <a:ext cx="1072222" cy="713175"/>
            <a:chOff x="2340050" y="4497425"/>
            <a:chExt cx="1072222" cy="713175"/>
          </a:xfrm>
        </p:grpSpPr>
        <p:pic>
          <p:nvPicPr>
            <p:cNvPr id="388" name="Google Shape;388;g280f919b9f3_0_92"/>
            <p:cNvPicPr preferRelativeResize="0"/>
            <p:nvPr/>
          </p:nvPicPr>
          <p:blipFill rotWithShape="1">
            <a:blip r:embed="rId4">
              <a:alphaModFix/>
            </a:blip>
            <a:srcRect b="23952" l="71958" r="0" t="23738"/>
            <a:stretch/>
          </p:blipFill>
          <p:spPr>
            <a:xfrm>
              <a:off x="3029975" y="4497425"/>
              <a:ext cx="382297" cy="713175"/>
            </a:xfrm>
            <a:prstGeom prst="rect">
              <a:avLst/>
            </a:prstGeom>
            <a:noFill/>
            <a:ln>
              <a:noFill/>
            </a:ln>
          </p:spPr>
        </p:pic>
        <p:pic>
          <p:nvPicPr>
            <p:cNvPr id="389" name="Google Shape;389;g280f919b9f3_0_92"/>
            <p:cNvPicPr preferRelativeResize="0"/>
            <p:nvPr/>
          </p:nvPicPr>
          <p:blipFill rotWithShape="1">
            <a:blip r:embed="rId4">
              <a:alphaModFix/>
            </a:blip>
            <a:srcRect b="24020" l="0" r="49395" t="23669"/>
            <a:stretch/>
          </p:blipFill>
          <p:spPr>
            <a:xfrm>
              <a:off x="2340050" y="4497425"/>
              <a:ext cx="689925" cy="713175"/>
            </a:xfrm>
            <a:prstGeom prst="rect">
              <a:avLst/>
            </a:prstGeom>
            <a:noFill/>
            <a:ln>
              <a:noFill/>
            </a:ln>
          </p:spPr>
        </p:pic>
      </p:grpSp>
      <p:pic>
        <p:nvPicPr>
          <p:cNvPr id="390" name="Google Shape;390;g280f919b9f3_0_92"/>
          <p:cNvPicPr preferRelativeResize="0"/>
          <p:nvPr/>
        </p:nvPicPr>
        <p:blipFill rotWithShape="1">
          <a:blip r:embed="rId5">
            <a:alphaModFix/>
          </a:blip>
          <a:srcRect b="14344" l="29408" r="29413" t="13754"/>
          <a:stretch/>
        </p:blipFill>
        <p:spPr>
          <a:xfrm>
            <a:off x="10693000" y="381300"/>
            <a:ext cx="403779" cy="712550"/>
          </a:xfrm>
          <a:prstGeom prst="rect">
            <a:avLst/>
          </a:prstGeom>
          <a:noFill/>
          <a:ln>
            <a:noFill/>
          </a:ln>
        </p:spPr>
      </p:pic>
      <p:sp>
        <p:nvSpPr>
          <p:cNvPr id="391" name="Google Shape;391;g280f919b9f3_0_92"/>
          <p:cNvSpPr txBox="1"/>
          <p:nvPr/>
        </p:nvSpPr>
        <p:spPr>
          <a:xfrm>
            <a:off x="565277" y="1223775"/>
            <a:ext cx="12483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 / cercle</a:t>
            </a:r>
            <a:endParaRPr b="0" i="0" sz="1400" u="none" cap="none" strike="noStrike">
              <a:solidFill>
                <a:srgbClr val="000000"/>
              </a:solidFill>
              <a:latin typeface="Century Gothic"/>
              <a:ea typeface="Century Gothic"/>
              <a:cs typeface="Century Gothic"/>
              <a:sym typeface="Century Gothic"/>
            </a:endParaRPr>
          </a:p>
        </p:txBody>
      </p:sp>
      <p:sp>
        <p:nvSpPr>
          <p:cNvPr id="392" name="Google Shape;392;g280f919b9f3_0_92"/>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XXX h / pers</a:t>
            </a:r>
            <a:endParaRPr b="0" i="0" sz="1400" u="none" cap="none" strike="noStrike">
              <a:solidFill>
                <a:srgbClr val="000000"/>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g280f919b9f3_0_112"/>
          <p:cNvSpPr txBox="1"/>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4400"/>
              <a:buFont typeface="Arial"/>
              <a:buNone/>
            </a:pPr>
            <a:r>
              <a:rPr b="1" i="0" lang="de-DE" sz="4400" u="none" cap="none" strike="noStrike">
                <a:solidFill>
                  <a:srgbClr val="4A3A1C"/>
                </a:solidFill>
                <a:latin typeface="Century Gothic"/>
                <a:ea typeface="Century Gothic"/>
                <a:cs typeface="Century Gothic"/>
                <a:sym typeface="Century Gothic"/>
              </a:rPr>
              <a:t>FACILITATION</a:t>
            </a:r>
            <a:endParaRPr b="0" i="0" sz="4400" u="none" cap="none" strike="noStrike">
              <a:solidFill>
                <a:srgbClr val="4A3A1C"/>
              </a:solidFill>
              <a:latin typeface="Libre Baskerville"/>
              <a:ea typeface="Libre Baskerville"/>
              <a:cs typeface="Libre Baskerville"/>
              <a:sym typeface="Libre Baskerville"/>
            </a:endParaRPr>
          </a:p>
        </p:txBody>
      </p:sp>
      <p:sp>
        <p:nvSpPr>
          <p:cNvPr id="399" name="Google Shape;399;g280f919b9f3_0_112"/>
          <p:cNvSpPr txBox="1"/>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Raison d’être</a:t>
            </a:r>
            <a:endParaRPr b="1" i="0" sz="2000" u="none" cap="none" strike="noStrike">
              <a:solidFill>
                <a:srgbClr val="4A3A1C"/>
              </a:solidFill>
              <a:latin typeface="Century Gothic"/>
              <a:ea typeface="Century Gothic"/>
              <a:cs typeface="Century Gothic"/>
              <a:sym typeface="Century Gothic"/>
            </a:endParaRPr>
          </a:p>
        </p:txBody>
      </p:sp>
      <p:sp>
        <p:nvSpPr>
          <p:cNvPr id="400" name="Google Shape;400;g280f919b9f3_0_112"/>
          <p:cNvSpPr txBox="1"/>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Assurer des rencontres dynamiques, efficientes et agréables, soutenues par des processus cadrés avec souplesse.</a:t>
            </a:r>
            <a:endParaRPr b="0" i="0" sz="1500" u="none" cap="none" strike="noStrike">
              <a:solidFill>
                <a:schemeClr val="accent3"/>
              </a:solidFill>
              <a:latin typeface="Century Gothic"/>
              <a:ea typeface="Century Gothic"/>
              <a:cs typeface="Century Gothic"/>
              <a:sym typeface="Century Gothic"/>
            </a:endParaRPr>
          </a:p>
        </p:txBody>
      </p:sp>
      <p:sp>
        <p:nvSpPr>
          <p:cNvPr id="401" name="Google Shape;401;g280f919b9f3_0_112"/>
          <p:cNvSpPr txBox="1"/>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Attendus</a:t>
            </a:r>
            <a:endParaRPr b="1" i="0" sz="2000" u="none" cap="none" strike="noStrike">
              <a:solidFill>
                <a:srgbClr val="4A3A1C"/>
              </a:solidFill>
              <a:latin typeface="Century Gothic"/>
              <a:ea typeface="Century Gothic"/>
              <a:cs typeface="Century Gothic"/>
              <a:sym typeface="Century Gothic"/>
            </a:endParaRPr>
          </a:p>
        </p:txBody>
      </p:sp>
      <p:sp>
        <p:nvSpPr>
          <p:cNvPr id="402" name="Google Shape;402;g280f919b9f3_0_112"/>
          <p:cNvSpPr txBox="1"/>
          <p:nvPr/>
        </p:nvSpPr>
        <p:spPr>
          <a:xfrm>
            <a:off x="4498850" y="2401200"/>
            <a:ext cx="3200400" cy="35874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Faciliter</a:t>
            </a:r>
            <a:r>
              <a:rPr b="0" i="0" lang="de-DE" sz="1500" u="none" cap="none" strike="noStrike">
                <a:solidFill>
                  <a:srgbClr val="4A3A1C"/>
                </a:solidFill>
                <a:latin typeface="Century Gothic"/>
                <a:ea typeface="Century Gothic"/>
                <a:cs typeface="Century Gothic"/>
                <a:sym typeface="Century Gothic"/>
              </a:rPr>
              <a:t> les réunions du cercle en appliquant et en faisant respecter les processus définis.</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Recadrer si possible avec douceur ou pédagogie tout membre qui déborderait trop largement des processus établis.</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Proposer des modifications des processus de réunion lorsque ceux-ci ne conviennent pas aux membres.</a:t>
            </a:r>
            <a:endParaRPr b="0" i="0" sz="1500" u="none" cap="none" strike="noStrike">
              <a:solidFill>
                <a:srgbClr val="4A3A1C"/>
              </a:solidFill>
              <a:latin typeface="Century Gothic"/>
              <a:ea typeface="Century Gothic"/>
              <a:cs typeface="Century Gothic"/>
              <a:sym typeface="Century Gothic"/>
            </a:endParaRPr>
          </a:p>
        </p:txBody>
      </p:sp>
      <p:sp>
        <p:nvSpPr>
          <p:cNvPr id="403" name="Google Shape;403;g280f919b9f3_0_112"/>
          <p:cNvSpPr txBox="1"/>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Domaines d’autorité</a:t>
            </a:r>
            <a:endParaRPr b="1" i="0" sz="2000" u="none" cap="none" strike="noStrike">
              <a:solidFill>
                <a:srgbClr val="4A3A1C"/>
              </a:solidFill>
              <a:latin typeface="Century Gothic"/>
              <a:ea typeface="Century Gothic"/>
              <a:cs typeface="Century Gothic"/>
              <a:sym typeface="Century Gothic"/>
            </a:endParaRPr>
          </a:p>
        </p:txBody>
      </p:sp>
      <p:sp>
        <p:nvSpPr>
          <p:cNvPr id="404" name="Google Shape;404;g280f919b9f3_0_112"/>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Distribution de la parole durant les réunions.</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Ordre de traitement des points à l’ordre du jour.</a:t>
            </a:r>
            <a:endParaRPr b="0" i="0" sz="1500" u="none" cap="none" strike="noStrike">
              <a:solidFill>
                <a:srgbClr val="4A3A1C"/>
              </a:solidFill>
              <a:latin typeface="Century Gothic"/>
              <a:ea typeface="Century Gothic"/>
              <a:cs typeface="Century Gothic"/>
              <a:sym typeface="Century Gothic"/>
            </a:endParaRPr>
          </a:p>
        </p:txBody>
      </p:sp>
      <p:sp>
        <p:nvSpPr>
          <p:cNvPr id="405" name="Google Shape;405;g280f919b9f3_0_112"/>
          <p:cNvSpPr txBox="1"/>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rPr b="0" i="0" lang="de-DE" sz="1200" u="sng" cap="none" strike="noStrike">
                <a:solidFill>
                  <a:schemeClr val="hlink"/>
                </a:solidFill>
                <a:latin typeface="Century Gothic"/>
                <a:ea typeface="Century Gothic"/>
                <a:cs typeface="Century Gothic"/>
                <a:sym typeface="Century Gothic"/>
                <a:hlinkClick action="ppaction://hlinksldjump" r:id="rId3"/>
              </a:rPr>
              <a:t>Structuration et définition</a:t>
            </a:r>
            <a:endParaRPr b="0" i="0" sz="1200" u="none" cap="none" strike="noStrike">
              <a:solidFill>
                <a:srgbClr val="000000"/>
              </a:solidFill>
              <a:latin typeface="Century Gothic"/>
              <a:ea typeface="Century Gothic"/>
              <a:cs typeface="Century Gothic"/>
              <a:sym typeface="Century Gothic"/>
            </a:endParaRPr>
          </a:p>
        </p:txBody>
      </p:sp>
      <p:sp>
        <p:nvSpPr>
          <p:cNvPr id="406" name="Google Shape;406;g280f919b9f3_0_112"/>
          <p:cNvSpPr txBox="1"/>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entury Gothic"/>
                <a:ea typeface="Century Gothic"/>
                <a:cs typeface="Century Gothic"/>
                <a:sym typeface="Century Gothic"/>
              </a:rPr>
              <a:t>‹#›</a:t>
            </a:fld>
            <a:endParaRPr b="0" i="0" sz="1200" u="none" cap="none" strike="noStrike">
              <a:solidFill>
                <a:srgbClr val="000000"/>
              </a:solidFill>
              <a:latin typeface="Century Gothic"/>
              <a:ea typeface="Century Gothic"/>
              <a:cs typeface="Century Gothic"/>
              <a:sym typeface="Century Gothic"/>
            </a:endParaRPr>
          </a:p>
        </p:txBody>
      </p:sp>
      <p:sp>
        <p:nvSpPr>
          <p:cNvPr id="407" name="Google Shape;407;g280f919b9f3_0_112"/>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entury Gothic"/>
              <a:ea typeface="Century Gothic"/>
              <a:cs typeface="Century Gothic"/>
              <a:sym typeface="Century Gothic"/>
            </a:endParaRPr>
          </a:p>
        </p:txBody>
      </p:sp>
      <p:grpSp>
        <p:nvGrpSpPr>
          <p:cNvPr id="408" name="Google Shape;408;g280f919b9f3_0_112"/>
          <p:cNvGrpSpPr/>
          <p:nvPr/>
        </p:nvGrpSpPr>
        <p:grpSpPr>
          <a:xfrm>
            <a:off x="565550" y="381000"/>
            <a:ext cx="1072222" cy="713175"/>
            <a:chOff x="2340050" y="4497425"/>
            <a:chExt cx="1072222" cy="713175"/>
          </a:xfrm>
        </p:grpSpPr>
        <p:pic>
          <p:nvPicPr>
            <p:cNvPr id="409" name="Google Shape;409;g280f919b9f3_0_112"/>
            <p:cNvPicPr preferRelativeResize="0"/>
            <p:nvPr/>
          </p:nvPicPr>
          <p:blipFill rotWithShape="1">
            <a:blip r:embed="rId4">
              <a:alphaModFix/>
            </a:blip>
            <a:srcRect b="23952" l="71958" r="0" t="23738"/>
            <a:stretch/>
          </p:blipFill>
          <p:spPr>
            <a:xfrm>
              <a:off x="3029975" y="4497425"/>
              <a:ext cx="382297" cy="713175"/>
            </a:xfrm>
            <a:prstGeom prst="rect">
              <a:avLst/>
            </a:prstGeom>
            <a:noFill/>
            <a:ln>
              <a:noFill/>
            </a:ln>
          </p:spPr>
        </p:pic>
        <p:pic>
          <p:nvPicPr>
            <p:cNvPr id="410" name="Google Shape;410;g280f919b9f3_0_112"/>
            <p:cNvPicPr preferRelativeResize="0"/>
            <p:nvPr/>
          </p:nvPicPr>
          <p:blipFill rotWithShape="1">
            <a:blip r:embed="rId4">
              <a:alphaModFix/>
            </a:blip>
            <a:srcRect b="24020" l="0" r="49395" t="23669"/>
            <a:stretch/>
          </p:blipFill>
          <p:spPr>
            <a:xfrm>
              <a:off x="2340050" y="4497425"/>
              <a:ext cx="689925" cy="713175"/>
            </a:xfrm>
            <a:prstGeom prst="rect">
              <a:avLst/>
            </a:prstGeom>
            <a:noFill/>
            <a:ln>
              <a:noFill/>
            </a:ln>
          </p:spPr>
        </p:pic>
      </p:grpSp>
      <p:pic>
        <p:nvPicPr>
          <p:cNvPr id="411" name="Google Shape;411;g280f919b9f3_0_112"/>
          <p:cNvPicPr preferRelativeResize="0"/>
          <p:nvPr/>
        </p:nvPicPr>
        <p:blipFill rotWithShape="1">
          <a:blip r:embed="rId5">
            <a:alphaModFix/>
          </a:blip>
          <a:srcRect b="14344" l="29408" r="29413" t="13754"/>
          <a:stretch/>
        </p:blipFill>
        <p:spPr>
          <a:xfrm>
            <a:off x="10693000" y="381300"/>
            <a:ext cx="403779" cy="712550"/>
          </a:xfrm>
          <a:prstGeom prst="rect">
            <a:avLst/>
          </a:prstGeom>
          <a:noFill/>
          <a:ln>
            <a:noFill/>
          </a:ln>
        </p:spPr>
      </p:pic>
      <p:sp>
        <p:nvSpPr>
          <p:cNvPr id="412" name="Google Shape;412;g280f919b9f3_0_112"/>
          <p:cNvSpPr txBox="1"/>
          <p:nvPr/>
        </p:nvSpPr>
        <p:spPr>
          <a:xfrm>
            <a:off x="565277" y="1223775"/>
            <a:ext cx="12483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 / cercle</a:t>
            </a:r>
            <a:endParaRPr b="0" i="0" sz="1400" u="none" cap="none" strike="noStrike">
              <a:solidFill>
                <a:srgbClr val="000000"/>
              </a:solidFill>
              <a:latin typeface="Century Gothic"/>
              <a:ea typeface="Century Gothic"/>
              <a:cs typeface="Century Gothic"/>
              <a:sym typeface="Century Gothic"/>
            </a:endParaRPr>
          </a:p>
        </p:txBody>
      </p:sp>
      <p:sp>
        <p:nvSpPr>
          <p:cNvPr id="413" name="Google Shape;413;g280f919b9f3_0_112"/>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XXX h / pers</a:t>
            </a:r>
            <a:endParaRPr b="0" i="0" sz="1400" u="none" cap="none" strike="noStrike">
              <a:solidFill>
                <a:srgbClr val="000000"/>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g280f919b9f3_0_34"/>
          <p:cNvSpPr txBox="1"/>
          <p:nvPr>
            <p:ph type="title"/>
          </p:nvPr>
        </p:nvSpPr>
        <p:spPr>
          <a:xfrm>
            <a:off x="381000" y="381000"/>
            <a:ext cx="114300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de-DE"/>
              <a:t>Les </a:t>
            </a:r>
            <a:r>
              <a:rPr lang="de-DE">
                <a:extLst>
                  <a:ext uri="http://customooxmlschemas.google.com/">
                    <go:slidesCustomData xmlns:go="http://customooxmlschemas.google.com/" textRoundtripDataId="2"/>
                  </a:ext>
                </a:extLst>
              </a:rPr>
              <a:t>rôles</a:t>
            </a:r>
            <a:r>
              <a:rPr lang="de-DE"/>
              <a:t> opérationnels</a:t>
            </a:r>
            <a:endParaRPr/>
          </a:p>
        </p:txBody>
      </p:sp>
      <p:sp>
        <p:nvSpPr>
          <p:cNvPr id="420" name="Google Shape;420;g280f919b9f3_0_34"/>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
        <p:nvSpPr>
          <p:cNvPr id="421" name="Google Shape;421;g280f919b9f3_0_34"/>
          <p:cNvSpPr txBox="1"/>
          <p:nvPr>
            <p:ph idx="1" type="body"/>
          </p:nvPr>
        </p:nvSpPr>
        <p:spPr>
          <a:xfrm>
            <a:off x="301025" y="3091875"/>
            <a:ext cx="2743200" cy="3409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852"/>
              <a:buFont typeface="Arial"/>
              <a:buNone/>
            </a:pPr>
            <a:r>
              <a:rPr lang="de-DE" sz="1500" u="sng">
                <a:solidFill>
                  <a:schemeClr val="hlink"/>
                </a:solidFill>
                <a:latin typeface="Century Gothic"/>
                <a:ea typeface="Century Gothic"/>
                <a:cs typeface="Century Gothic"/>
                <a:sym typeface="Century Gothic"/>
                <a:hlinkClick action="ppaction://hlinksldjump" r:id="rId3"/>
              </a:rPr>
              <a:t>Tenue du magasin</a:t>
            </a:r>
            <a:endParaRPr sz="1500">
              <a:solidFill>
                <a:srgbClr val="6AA84F"/>
              </a:solidFill>
              <a:latin typeface="Century Gothic"/>
              <a:ea typeface="Century Gothic"/>
              <a:cs typeface="Century Gothic"/>
              <a:sym typeface="Century Gothic"/>
            </a:endParaRPr>
          </a:p>
          <a:p>
            <a:pPr indent="0" lvl="0" marL="0" rtl="0" algn="l">
              <a:lnSpc>
                <a:spcPct val="90000"/>
              </a:lnSpc>
              <a:spcBef>
                <a:spcPts val="1000"/>
              </a:spcBef>
              <a:spcAft>
                <a:spcPts val="0"/>
              </a:spcAft>
              <a:buClr>
                <a:srgbClr val="73292A"/>
              </a:buClr>
              <a:buSzPts val="1860"/>
              <a:buFont typeface="Arial"/>
              <a:buNone/>
            </a:pPr>
            <a:r>
              <a:rPr lang="de-DE" sz="1500" u="sng">
                <a:solidFill>
                  <a:schemeClr val="hlink"/>
                </a:solidFill>
                <a:latin typeface="Century Gothic"/>
                <a:ea typeface="Century Gothic"/>
                <a:cs typeface="Century Gothic"/>
                <a:sym typeface="Century Gothic"/>
                <a:hlinkClick action="ppaction://hlinksldjump" r:id="rId4"/>
              </a:rPr>
              <a:t>Soutien magasin</a:t>
            </a:r>
            <a:endParaRPr sz="1500">
              <a:solidFill>
                <a:srgbClr val="6AA84F"/>
              </a:solidFill>
              <a:latin typeface="Century Gothic"/>
              <a:ea typeface="Century Gothic"/>
              <a:cs typeface="Century Gothic"/>
              <a:sym typeface="Century Gothic"/>
            </a:endParaRPr>
          </a:p>
          <a:p>
            <a:pPr indent="0" lvl="0" marL="0" rtl="0" algn="l">
              <a:lnSpc>
                <a:spcPct val="90000"/>
              </a:lnSpc>
              <a:spcBef>
                <a:spcPts val="1000"/>
              </a:spcBef>
              <a:spcAft>
                <a:spcPts val="0"/>
              </a:spcAft>
              <a:buClr>
                <a:schemeClr val="dk1"/>
              </a:buClr>
              <a:buSzPts val="852"/>
              <a:buFont typeface="Arial"/>
              <a:buNone/>
            </a:pPr>
            <a:r>
              <a:rPr lang="de-DE" sz="1500" u="sng">
                <a:solidFill>
                  <a:schemeClr val="hlink"/>
                </a:solidFill>
                <a:latin typeface="Century Gothic"/>
                <a:ea typeface="Century Gothic"/>
                <a:cs typeface="Century Gothic"/>
                <a:sym typeface="Century Gothic"/>
                <a:hlinkClick action="ppaction://hlinksldjump" r:id="rId5"/>
              </a:rPr>
              <a:t>Gestion des stocks</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852"/>
              <a:buNone/>
            </a:pPr>
            <a:r>
              <a:rPr lang="de-DE" sz="1500" u="sng">
                <a:solidFill>
                  <a:schemeClr val="hlink"/>
                </a:solidFill>
                <a:latin typeface="Century Gothic"/>
                <a:ea typeface="Century Gothic"/>
                <a:cs typeface="Century Gothic"/>
                <a:sym typeface="Century Gothic"/>
              </a:rPr>
              <a:t>Planification du travail</a:t>
            </a:r>
            <a:endParaRPr sz="1500">
              <a:solidFill>
                <a:srgbClr val="000000"/>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852"/>
              <a:buNone/>
            </a:pPr>
            <a:r>
              <a:rPr lang="de-DE" sz="1500" u="sng">
                <a:solidFill>
                  <a:schemeClr val="hlink"/>
                </a:solidFill>
                <a:latin typeface="Century Gothic"/>
                <a:ea typeface="Century Gothic"/>
                <a:cs typeface="Century Gothic"/>
                <a:sym typeface="Century Gothic"/>
                <a:hlinkClick action="ppaction://hlinksldjump" r:id="rId6"/>
              </a:rPr>
              <a:t>Gestion boîte mail</a:t>
            </a:r>
            <a:endParaRPr sz="1500">
              <a:solidFill>
                <a:srgbClr val="000000"/>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852"/>
              <a:buNone/>
            </a:pPr>
            <a:r>
              <a:rPr lang="de-DE" sz="1500" u="sng">
                <a:solidFill>
                  <a:schemeClr val="hlink"/>
                </a:solidFill>
                <a:latin typeface="Century Gothic"/>
                <a:ea typeface="Century Gothic"/>
                <a:cs typeface="Century Gothic"/>
                <a:sym typeface="Century Gothic"/>
                <a:hlinkClick action="ppaction://hlinksldjump" r:id="rId7"/>
                <a:extLst>
                  <a:ext uri="http://customooxmlschemas.google.com/">
                    <go:slidesCustomData xmlns:go="http://customooxmlschemas.google.com/" textRoundtripDataId="3"/>
                  </a:ext>
                </a:extLst>
              </a:rPr>
              <a:t>Intendance</a:t>
            </a:r>
            <a:endParaRPr sz="1500">
              <a:solidFill>
                <a:schemeClr val="dk1"/>
              </a:solidFill>
              <a:latin typeface="Century Gothic"/>
              <a:ea typeface="Century Gothic"/>
              <a:cs typeface="Century Gothic"/>
              <a:sym typeface="Century Gothic"/>
            </a:endParaRPr>
          </a:p>
        </p:txBody>
      </p:sp>
      <p:sp>
        <p:nvSpPr>
          <p:cNvPr id="422" name="Google Shape;422;g280f919b9f3_0_34"/>
          <p:cNvSpPr txBox="1"/>
          <p:nvPr>
            <p:ph idx="1" type="body"/>
          </p:nvPr>
        </p:nvSpPr>
        <p:spPr>
          <a:xfrm>
            <a:off x="6239013" y="3091875"/>
            <a:ext cx="2743200" cy="3409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8"/>
              </a:rPr>
              <a:t>Comptabilité et paiements</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Clr>
                <a:schemeClr val="dk1"/>
              </a:buClr>
              <a:buSzPts val="1800"/>
              <a:buFont typeface="Arial"/>
              <a:buNone/>
            </a:pPr>
            <a:r>
              <a:rPr lang="de-DE" sz="1500" u="sng">
                <a:solidFill>
                  <a:schemeClr val="hlink"/>
                </a:solidFill>
                <a:latin typeface="Century Gothic"/>
                <a:ea typeface="Century Gothic"/>
                <a:cs typeface="Century Gothic"/>
                <a:sym typeface="Century Gothic"/>
                <a:hlinkClick action="ppaction://hlinksldjump" r:id="rId9"/>
              </a:rPr>
              <a:t>Analyse financière</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10"/>
              </a:rPr>
              <a:t>Révision des comptes</a:t>
            </a:r>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11"/>
              </a:rPr>
              <a:t>Administration des finances</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Clr>
                <a:schemeClr val="dk1"/>
              </a:buClr>
              <a:buSzPts val="1100"/>
              <a:buFont typeface="Arial"/>
              <a:buNone/>
            </a:pPr>
            <a:r>
              <a:rPr lang="de-DE" sz="1500" u="sng">
                <a:solidFill>
                  <a:schemeClr val="hlink"/>
                </a:solidFill>
                <a:latin typeface="Century Gothic"/>
                <a:ea typeface="Century Gothic"/>
                <a:cs typeface="Century Gothic"/>
                <a:sym typeface="Century Gothic"/>
                <a:hlinkClick action="ppaction://hlinksldjump" r:id="rId12"/>
              </a:rPr>
              <a:t>Administration du travail</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Clr>
                <a:schemeClr val="dk1"/>
              </a:buClr>
              <a:buSzPts val="1100"/>
              <a:buFont typeface="Arial"/>
              <a:buNone/>
            </a:pPr>
            <a:r>
              <a:rPr lang="de-DE" sz="1500" u="sng">
                <a:solidFill>
                  <a:schemeClr val="hlink"/>
                </a:solidFill>
                <a:latin typeface="Century Gothic"/>
                <a:ea typeface="Century Gothic"/>
                <a:cs typeface="Century Gothic"/>
                <a:sym typeface="Century Gothic"/>
                <a:hlinkClick action="ppaction://hlinksldjump" r:id="rId13"/>
              </a:rPr>
              <a:t>Administration des membres</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14"/>
              </a:rPr>
              <a:t>Analyse des prix</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Clr>
                <a:schemeClr val="dk1"/>
              </a:buClr>
              <a:buSzPts val="1100"/>
              <a:buFont typeface="Arial"/>
              <a:buNone/>
            </a:pPr>
            <a:r>
              <a:rPr lang="de-DE" sz="1500" u="sng">
                <a:solidFill>
                  <a:schemeClr val="hlink"/>
                </a:solidFill>
                <a:latin typeface="Century Gothic"/>
                <a:ea typeface="Century Gothic"/>
                <a:cs typeface="Century Gothic"/>
                <a:sym typeface="Century Gothic"/>
                <a:hlinkClick action="ppaction://hlinksldjump" r:id="rId15"/>
              </a:rPr>
              <a:t>Inventaire</a:t>
            </a:r>
            <a:endParaRPr sz="1500">
              <a:latin typeface="Century Gothic"/>
              <a:ea typeface="Century Gothic"/>
              <a:cs typeface="Century Gothic"/>
              <a:sym typeface="Century Gothic"/>
            </a:endParaRPr>
          </a:p>
        </p:txBody>
      </p:sp>
      <p:sp>
        <p:nvSpPr>
          <p:cNvPr id="423" name="Google Shape;423;g280f919b9f3_0_34"/>
          <p:cNvSpPr txBox="1"/>
          <p:nvPr>
            <p:ph idx="1" type="body"/>
          </p:nvPr>
        </p:nvSpPr>
        <p:spPr>
          <a:xfrm>
            <a:off x="9208025" y="3091875"/>
            <a:ext cx="2743200" cy="3409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16"/>
              </a:rPr>
              <a:t>Président du comité</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17"/>
              </a:rPr>
              <a:t>Secrétaire du comité</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18"/>
              </a:rPr>
              <a:t>Transformation</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19"/>
              </a:rPr>
              <a:t>Communication interne</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t/>
            </a:r>
            <a:endParaRPr sz="1500">
              <a:latin typeface="Century Gothic"/>
              <a:ea typeface="Century Gothic"/>
              <a:cs typeface="Century Gothic"/>
              <a:sym typeface="Century Gothic"/>
            </a:endParaRPr>
          </a:p>
        </p:txBody>
      </p:sp>
      <p:sp>
        <p:nvSpPr>
          <p:cNvPr id="424" name="Google Shape;424;g280f919b9f3_0_34"/>
          <p:cNvSpPr txBox="1"/>
          <p:nvPr>
            <p:ph idx="1" type="body"/>
          </p:nvPr>
        </p:nvSpPr>
        <p:spPr>
          <a:xfrm>
            <a:off x="3270025" y="3091875"/>
            <a:ext cx="2743200" cy="3409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852"/>
              <a:buNone/>
            </a:pPr>
            <a:r>
              <a:rPr lang="de-DE" sz="1500" u="sng">
                <a:solidFill>
                  <a:schemeClr val="hlink"/>
                </a:solidFill>
                <a:latin typeface="Century Gothic"/>
                <a:ea typeface="Century Gothic"/>
                <a:cs typeface="Century Gothic"/>
                <a:sym typeface="Century Gothic"/>
                <a:hlinkClick action="ppaction://hlinksldjump" r:id="rId20"/>
              </a:rPr>
              <a:t>Choix de l’assortiment</a:t>
            </a:r>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21"/>
              </a:rPr>
              <a:t>Promotion</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22"/>
              </a:rPr>
              <a:t>Animation produits</a:t>
            </a:r>
            <a:endParaRPr sz="1500">
              <a:solidFill>
                <a:schemeClr val="dk1"/>
              </a:solidFill>
              <a:latin typeface="Century Gothic"/>
              <a:ea typeface="Century Gothic"/>
              <a:cs typeface="Century Gothic"/>
              <a:sym typeface="Century Gothic"/>
            </a:endParaRPr>
          </a:p>
          <a:p>
            <a:pPr indent="0" lvl="0" marL="0" rtl="0" algn="l">
              <a:lnSpc>
                <a:spcPct val="90000"/>
              </a:lnSpc>
              <a:spcBef>
                <a:spcPts val="1000"/>
              </a:spcBef>
              <a:spcAft>
                <a:spcPts val="0"/>
              </a:spcAft>
              <a:buSzPts val="1800"/>
              <a:buNone/>
            </a:pPr>
            <a:r>
              <a:rPr lang="de-DE" sz="1500" u="sng">
                <a:solidFill>
                  <a:schemeClr val="hlink"/>
                </a:solidFill>
                <a:latin typeface="Century Gothic"/>
                <a:ea typeface="Century Gothic"/>
                <a:cs typeface="Century Gothic"/>
                <a:sym typeface="Century Gothic"/>
                <a:hlinkClick action="ppaction://hlinksldjump" r:id="rId23"/>
              </a:rPr>
              <a:t>Animation des membres</a:t>
            </a:r>
            <a:endParaRPr sz="1500">
              <a:latin typeface="Century Gothic"/>
              <a:ea typeface="Century Gothic"/>
              <a:cs typeface="Century Gothic"/>
              <a:sym typeface="Century Gothic"/>
            </a:endParaRPr>
          </a:p>
          <a:p>
            <a:pPr indent="0" lvl="0" marL="0" rtl="0" algn="l">
              <a:lnSpc>
                <a:spcPct val="90000"/>
              </a:lnSpc>
              <a:spcBef>
                <a:spcPts val="1000"/>
              </a:spcBef>
              <a:spcAft>
                <a:spcPts val="0"/>
              </a:spcAft>
              <a:buSzPts val="1100"/>
              <a:buNone/>
            </a:pPr>
            <a:r>
              <a:rPr lang="de-DE" sz="1500" u="sng">
                <a:solidFill>
                  <a:schemeClr val="hlink"/>
                </a:solidFill>
                <a:latin typeface="Century Gothic"/>
                <a:ea typeface="Century Gothic"/>
                <a:cs typeface="Century Gothic"/>
                <a:sym typeface="Century Gothic"/>
                <a:hlinkClick action="ppaction://hlinksldjump" r:id="rId24"/>
              </a:rPr>
              <a:t>Analyse des ventes</a:t>
            </a:r>
            <a:endParaRPr sz="1500">
              <a:latin typeface="Century Gothic"/>
              <a:ea typeface="Century Gothic"/>
              <a:cs typeface="Century Gothic"/>
              <a:sym typeface="Century Gothic"/>
            </a:endParaRPr>
          </a:p>
        </p:txBody>
      </p:sp>
      <p:sp>
        <p:nvSpPr>
          <p:cNvPr id="425" name="Google Shape;425;g280f919b9f3_0_34"/>
          <p:cNvSpPr txBox="1"/>
          <p:nvPr>
            <p:ph idx="1" type="body"/>
          </p:nvPr>
        </p:nvSpPr>
        <p:spPr>
          <a:xfrm>
            <a:off x="301025" y="2447475"/>
            <a:ext cx="2743200" cy="585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de-DE" sz="2000">
                <a:solidFill>
                  <a:srgbClr val="000000"/>
                </a:solidFill>
                <a:latin typeface="Century Gothic"/>
                <a:ea typeface="Century Gothic"/>
                <a:cs typeface="Century Gothic"/>
                <a:sym typeface="Century Gothic"/>
              </a:rPr>
              <a:t>Magasin</a:t>
            </a:r>
            <a:endParaRPr b="1" sz="2000">
              <a:latin typeface="Century Gothic"/>
              <a:ea typeface="Century Gothic"/>
              <a:cs typeface="Century Gothic"/>
              <a:sym typeface="Century Gothic"/>
            </a:endParaRPr>
          </a:p>
        </p:txBody>
      </p:sp>
      <p:sp>
        <p:nvSpPr>
          <p:cNvPr id="426" name="Google Shape;426;g280f919b9f3_0_34"/>
          <p:cNvSpPr txBox="1"/>
          <p:nvPr>
            <p:ph idx="1" type="body"/>
          </p:nvPr>
        </p:nvSpPr>
        <p:spPr>
          <a:xfrm>
            <a:off x="3270025" y="2447475"/>
            <a:ext cx="2743200" cy="585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de-DE" sz="2000">
                <a:latin typeface="Century Gothic"/>
                <a:ea typeface="Century Gothic"/>
                <a:cs typeface="Century Gothic"/>
                <a:sym typeface="Century Gothic"/>
              </a:rPr>
              <a:t>Dynamisation</a:t>
            </a:r>
            <a:endParaRPr b="1" sz="2000">
              <a:latin typeface="Century Gothic"/>
              <a:ea typeface="Century Gothic"/>
              <a:cs typeface="Century Gothic"/>
              <a:sym typeface="Century Gothic"/>
            </a:endParaRPr>
          </a:p>
        </p:txBody>
      </p:sp>
      <p:sp>
        <p:nvSpPr>
          <p:cNvPr id="427" name="Google Shape;427;g280f919b9f3_0_34"/>
          <p:cNvSpPr txBox="1"/>
          <p:nvPr>
            <p:ph idx="1" type="body"/>
          </p:nvPr>
        </p:nvSpPr>
        <p:spPr>
          <a:xfrm>
            <a:off x="6239025" y="2447475"/>
            <a:ext cx="2743200" cy="585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b="1" lang="de-DE" sz="2000">
                <a:solidFill>
                  <a:srgbClr val="000000"/>
                </a:solidFill>
                <a:latin typeface="Century Gothic"/>
                <a:ea typeface="Century Gothic"/>
                <a:cs typeface="Century Gothic"/>
                <a:sym typeface="Century Gothic"/>
              </a:rPr>
              <a:t>Administration et finances</a:t>
            </a:r>
            <a:endParaRPr b="1" sz="2000">
              <a:latin typeface="Century Gothic"/>
              <a:ea typeface="Century Gothic"/>
              <a:cs typeface="Century Gothic"/>
              <a:sym typeface="Century Gothic"/>
            </a:endParaRPr>
          </a:p>
        </p:txBody>
      </p:sp>
      <p:sp>
        <p:nvSpPr>
          <p:cNvPr id="428" name="Google Shape;428;g280f919b9f3_0_34"/>
          <p:cNvSpPr txBox="1"/>
          <p:nvPr>
            <p:ph idx="1" type="body"/>
          </p:nvPr>
        </p:nvSpPr>
        <p:spPr>
          <a:xfrm>
            <a:off x="9208000" y="2447475"/>
            <a:ext cx="2743200" cy="585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de-DE" sz="2000">
                <a:solidFill>
                  <a:srgbClr val="000000"/>
                </a:solidFill>
                <a:latin typeface="Century Gothic"/>
                <a:ea typeface="Century Gothic"/>
                <a:cs typeface="Century Gothic"/>
                <a:sym typeface="Century Gothic"/>
              </a:rPr>
              <a:t>Comité</a:t>
            </a:r>
            <a:endParaRPr b="1" sz="2000"/>
          </a:p>
        </p:txBody>
      </p:sp>
      <p:sp>
        <p:nvSpPr>
          <p:cNvPr id="429" name="Google Shape;429;g280f919b9f3_0_34"/>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25"/>
              </a:rPr>
              <a:t>Structuration et définition</a:t>
            </a:r>
            <a:endParaRPr>
              <a:solidFill>
                <a:schemeClr val="accent3"/>
              </a:solidFill>
              <a:latin typeface="Century Gothic"/>
              <a:ea typeface="Century Gothic"/>
              <a:cs typeface="Century Gothic"/>
              <a:sym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g27454d51962_0_22"/>
          <p:cNvSpPr txBox="1"/>
          <p:nvPr>
            <p:ph type="title"/>
          </p:nvPr>
        </p:nvSpPr>
        <p:spPr>
          <a:xfrm>
            <a:off x="1153643" y="4138090"/>
            <a:ext cx="9884700" cy="731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00"/>
              <a:buNone/>
            </a:pPr>
            <a:r>
              <a:rPr lang="de-DE">
                <a:latin typeface="Century Gothic"/>
                <a:ea typeface="Century Gothic"/>
                <a:cs typeface="Century Gothic"/>
                <a:sym typeface="Century Gothic"/>
              </a:rPr>
              <a:t>Magasin</a:t>
            </a:r>
            <a:endParaRPr>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4"/>
          <p:cNvSpPr txBox="1"/>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4400"/>
              <a:buFont typeface="Arial"/>
              <a:buNone/>
            </a:pPr>
            <a:r>
              <a:rPr b="1" i="0" lang="de-DE" sz="4400" u="none" cap="none" strike="noStrike">
                <a:solidFill>
                  <a:srgbClr val="4A3A1C"/>
                </a:solidFill>
                <a:latin typeface="Century Gothic"/>
                <a:ea typeface="Century Gothic"/>
                <a:cs typeface="Century Gothic"/>
                <a:sym typeface="Century Gothic"/>
              </a:rPr>
              <a:t>TENUE DU MAGASIN</a:t>
            </a:r>
            <a:endParaRPr b="0" i="0" sz="4400" u="none" cap="none" strike="noStrike">
              <a:solidFill>
                <a:srgbClr val="4A3A1C"/>
              </a:solidFill>
              <a:latin typeface="Libre Baskerville"/>
              <a:ea typeface="Libre Baskerville"/>
              <a:cs typeface="Libre Baskerville"/>
              <a:sym typeface="Libre Baskerville"/>
            </a:endParaRPr>
          </a:p>
        </p:txBody>
      </p:sp>
      <p:sp>
        <p:nvSpPr>
          <p:cNvPr id="442" name="Google Shape;442;p4"/>
          <p:cNvSpPr txBox="1"/>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Raison d’être</a:t>
            </a:r>
            <a:endParaRPr b="1" i="0" sz="2000" u="none" cap="none" strike="noStrike">
              <a:solidFill>
                <a:srgbClr val="4A3A1C"/>
              </a:solidFill>
              <a:latin typeface="Century Gothic"/>
              <a:ea typeface="Century Gothic"/>
              <a:cs typeface="Century Gothic"/>
              <a:sym typeface="Century Gothic"/>
            </a:endParaRPr>
          </a:p>
        </p:txBody>
      </p:sp>
      <p:sp>
        <p:nvSpPr>
          <p:cNvPr id="443" name="Google Shape;443;p4"/>
          <p:cNvSpPr txBox="1"/>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Accueillir et servir les clients dans les meilleures conditions possibles tout en assurant une saine gestion des ventes.</a:t>
            </a:r>
            <a:endParaRPr b="0" i="1" sz="1500" u="none" cap="none" strike="noStrike">
              <a:solidFill>
                <a:srgbClr val="4A3A1C"/>
              </a:solidFill>
              <a:highlight>
                <a:srgbClr val="FFFF00"/>
              </a:highlight>
              <a:latin typeface="Century Gothic"/>
              <a:ea typeface="Century Gothic"/>
              <a:cs typeface="Century Gothic"/>
              <a:sym typeface="Century Gothic"/>
            </a:endParaRPr>
          </a:p>
        </p:txBody>
      </p:sp>
      <p:sp>
        <p:nvSpPr>
          <p:cNvPr id="444" name="Google Shape;444;p4"/>
          <p:cNvSpPr txBox="1"/>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Attendus</a:t>
            </a:r>
            <a:endParaRPr b="1" i="0" sz="2000" u="none" cap="none" strike="noStrike">
              <a:solidFill>
                <a:srgbClr val="4A3A1C"/>
              </a:solidFill>
              <a:latin typeface="Century Gothic"/>
              <a:ea typeface="Century Gothic"/>
              <a:cs typeface="Century Gothic"/>
              <a:sym typeface="Century Gothic"/>
            </a:endParaRPr>
          </a:p>
        </p:txBody>
      </p:sp>
      <p:sp>
        <p:nvSpPr>
          <p:cNvPr id="445" name="Google Shape;445;p4"/>
          <p:cNvSpPr txBox="1"/>
          <p:nvPr/>
        </p:nvSpPr>
        <p:spPr>
          <a:xfrm>
            <a:off x="4498850" y="2401200"/>
            <a:ext cx="3200400" cy="35874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Ouvrir et fermer le magasin.</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Répondre aux demandes et besoins du rôle Soutien magasin.</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Savoir utiliser le programme caisse Alpha Cash*.</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Réceptionner les marchandises**.</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Soumettre les attentes et besoins de la clientèle au rôle Choix de l‘assortiment.</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Former les nouveaux rôles Soutien magasin et Tenue du magasin.</a:t>
            </a:r>
            <a:endParaRPr b="0" i="0" sz="1500" u="none" cap="none" strike="noStrike">
              <a:solidFill>
                <a:srgbClr val="4A3A1C"/>
              </a:solidFill>
              <a:latin typeface="Century Gothic"/>
              <a:ea typeface="Century Gothic"/>
              <a:cs typeface="Century Gothic"/>
              <a:sym typeface="Century Gothic"/>
            </a:endParaRPr>
          </a:p>
        </p:txBody>
      </p:sp>
      <p:sp>
        <p:nvSpPr>
          <p:cNvPr id="446" name="Google Shape;446;p4"/>
          <p:cNvSpPr txBox="1"/>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Domaines d’autorité</a:t>
            </a:r>
            <a:endParaRPr b="1" i="0" sz="2000" u="none" cap="none" strike="noStrike">
              <a:solidFill>
                <a:srgbClr val="4A3A1C"/>
              </a:solidFill>
              <a:latin typeface="Century Gothic"/>
              <a:ea typeface="Century Gothic"/>
              <a:cs typeface="Century Gothic"/>
              <a:sym typeface="Century Gothic"/>
            </a:endParaRPr>
          </a:p>
        </p:txBody>
      </p:sp>
      <p:sp>
        <p:nvSpPr>
          <p:cNvPr id="447" name="Google Shape;447;p4"/>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Définition d</a:t>
            </a:r>
            <a:r>
              <a:rPr b="0" i="0" lang="de-DE" sz="1500" u="none" cap="none" strike="noStrike">
                <a:solidFill>
                  <a:schemeClr val="accent3"/>
                </a:solidFill>
                <a:latin typeface="Century Gothic"/>
                <a:ea typeface="Century Gothic"/>
                <a:cs typeface="Century Gothic"/>
                <a:sym typeface="Century Gothic"/>
              </a:rPr>
              <a:t>es tâches du rôle Soutien magasin présent.</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Retrait de marchandise des rayons à cause d’un problème qualité.</a:t>
            </a:r>
            <a:endParaRPr b="0" i="0" sz="1500" u="none" cap="none" strike="noStrike">
              <a:solidFill>
                <a:srgbClr val="4A3A1C"/>
              </a:solidFill>
              <a:latin typeface="Century Gothic"/>
              <a:ea typeface="Century Gothic"/>
              <a:cs typeface="Century Gothic"/>
              <a:sym typeface="Century Gothic"/>
            </a:endParaRPr>
          </a:p>
          <a:p>
            <a:pPr indent="0" lvl="0" marL="228600" marR="0" rtl="0" algn="l">
              <a:lnSpc>
                <a:spcPct val="90000"/>
              </a:lnSpc>
              <a:spcBef>
                <a:spcPts val="1000"/>
              </a:spcBef>
              <a:spcAft>
                <a:spcPts val="0"/>
              </a:spcAft>
              <a:buClr>
                <a:srgbClr val="000000"/>
              </a:buClr>
              <a:buSzPts val="1500"/>
              <a:buFont typeface="Arial"/>
              <a:buNone/>
            </a:pPr>
            <a:r>
              <a:t/>
            </a:r>
            <a:endParaRPr b="0" i="0" sz="1500" u="none" cap="none" strike="noStrike">
              <a:solidFill>
                <a:srgbClr val="4A3A1C"/>
              </a:solidFill>
              <a:latin typeface="Century Gothic"/>
              <a:ea typeface="Century Gothic"/>
              <a:cs typeface="Century Gothic"/>
              <a:sym typeface="Century Gothic"/>
            </a:endParaRPr>
          </a:p>
        </p:txBody>
      </p:sp>
      <p:sp>
        <p:nvSpPr>
          <p:cNvPr id="448" name="Google Shape;448;p4"/>
          <p:cNvSpPr txBox="1"/>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rPr b="0" i="0" lang="de-DE" sz="1200" u="sng" cap="none" strike="noStrike">
                <a:solidFill>
                  <a:schemeClr val="hlink"/>
                </a:solidFill>
                <a:latin typeface="Century Gothic"/>
                <a:ea typeface="Century Gothic"/>
                <a:cs typeface="Century Gothic"/>
                <a:sym typeface="Century Gothic"/>
                <a:hlinkClick action="ppaction://hlinksldjump" r:id="rId3"/>
              </a:rPr>
              <a:t>Structuration et définition</a:t>
            </a:r>
            <a:endParaRPr b="0" i="0" sz="1200" u="none" cap="none" strike="noStrike">
              <a:solidFill>
                <a:srgbClr val="000000"/>
              </a:solidFill>
              <a:latin typeface="Century Gothic"/>
              <a:ea typeface="Century Gothic"/>
              <a:cs typeface="Century Gothic"/>
              <a:sym typeface="Century Gothic"/>
            </a:endParaRPr>
          </a:p>
        </p:txBody>
      </p:sp>
      <p:sp>
        <p:nvSpPr>
          <p:cNvPr id="449" name="Google Shape;449;p4"/>
          <p:cNvSpPr txBox="1"/>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entury Gothic"/>
                <a:ea typeface="Century Gothic"/>
                <a:cs typeface="Century Gothic"/>
                <a:sym typeface="Century Gothic"/>
              </a:rPr>
              <a:t>‹#›</a:t>
            </a:fld>
            <a:endParaRPr b="0" i="0" sz="1200" u="none" cap="none" strike="noStrike">
              <a:solidFill>
                <a:srgbClr val="000000"/>
              </a:solidFill>
              <a:latin typeface="Century Gothic"/>
              <a:ea typeface="Century Gothic"/>
              <a:cs typeface="Century Gothic"/>
              <a:sym typeface="Century Gothic"/>
            </a:endParaRPr>
          </a:p>
        </p:txBody>
      </p:sp>
      <p:sp>
        <p:nvSpPr>
          <p:cNvPr id="450" name="Google Shape;450;p4"/>
          <p:cNvSpPr txBox="1"/>
          <p:nvPr/>
        </p:nvSpPr>
        <p:spPr>
          <a:xfrm>
            <a:off x="3564100" y="6231113"/>
            <a:ext cx="77913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a:t>
            </a:r>
            <a:r>
              <a:rPr b="0" i="0" lang="de-DE" sz="1300" u="none" cap="none" strike="noStrike">
                <a:solidFill>
                  <a:srgbClr val="4A3A1C"/>
                </a:solidFill>
                <a:latin typeface="Century Gothic"/>
                <a:ea typeface="Century Gothic"/>
                <a:cs typeface="Century Gothic"/>
                <a:sym typeface="Century Gothic"/>
              </a:rPr>
              <a:t>ajout de produits, de producteurs, corrections prix, création de touches, étiquettes…</a:t>
            </a:r>
            <a:endParaRPr b="0" i="0" sz="1300" u="none" cap="none" strike="noStrike">
              <a:solidFill>
                <a:srgbClr val="000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a:t>
            </a:r>
            <a:r>
              <a:rPr b="0" i="0" lang="de-DE" sz="1300" u="none" cap="none" strike="noStrike">
                <a:solidFill>
                  <a:srgbClr val="4A3A1C"/>
                </a:solidFill>
                <a:latin typeface="Century Gothic"/>
                <a:ea typeface="Century Gothic"/>
                <a:cs typeface="Century Gothic"/>
                <a:sym typeface="Century Gothic"/>
              </a:rPr>
              <a:t>contrôle des bons de livraison, payer les producteurs, tablette….</a:t>
            </a:r>
            <a:endParaRPr b="0" i="0" sz="1300" u="none" cap="none" strike="noStrike">
              <a:solidFill>
                <a:srgbClr val="000000"/>
              </a:solidFill>
              <a:latin typeface="Century Gothic"/>
              <a:ea typeface="Century Gothic"/>
              <a:cs typeface="Century Gothic"/>
              <a:sym typeface="Century Gothic"/>
            </a:endParaRPr>
          </a:p>
        </p:txBody>
      </p:sp>
      <p:grpSp>
        <p:nvGrpSpPr>
          <p:cNvPr id="451" name="Google Shape;451;p4"/>
          <p:cNvGrpSpPr/>
          <p:nvPr/>
        </p:nvGrpSpPr>
        <p:grpSpPr>
          <a:xfrm>
            <a:off x="565550" y="381000"/>
            <a:ext cx="1072222" cy="713175"/>
            <a:chOff x="2340050" y="4497425"/>
            <a:chExt cx="1072222" cy="713175"/>
          </a:xfrm>
        </p:grpSpPr>
        <p:pic>
          <p:nvPicPr>
            <p:cNvPr id="452" name="Google Shape;452;p4"/>
            <p:cNvPicPr preferRelativeResize="0"/>
            <p:nvPr/>
          </p:nvPicPr>
          <p:blipFill rotWithShape="1">
            <a:blip r:embed="rId4">
              <a:alphaModFix/>
            </a:blip>
            <a:srcRect b="23952" l="71959" r="0" t="23738"/>
            <a:stretch/>
          </p:blipFill>
          <p:spPr>
            <a:xfrm>
              <a:off x="3029975" y="4497425"/>
              <a:ext cx="382297" cy="713175"/>
            </a:xfrm>
            <a:prstGeom prst="rect">
              <a:avLst/>
            </a:prstGeom>
            <a:noFill/>
            <a:ln>
              <a:noFill/>
            </a:ln>
          </p:spPr>
        </p:pic>
        <p:pic>
          <p:nvPicPr>
            <p:cNvPr id="453" name="Google Shape;453;p4"/>
            <p:cNvPicPr preferRelativeResize="0"/>
            <p:nvPr/>
          </p:nvPicPr>
          <p:blipFill rotWithShape="1">
            <a:blip r:embed="rId4">
              <a:alphaModFix/>
            </a:blip>
            <a:srcRect b="24019" l="0" r="49395" t="23668"/>
            <a:stretch/>
          </p:blipFill>
          <p:spPr>
            <a:xfrm>
              <a:off x="2340050" y="4497425"/>
              <a:ext cx="689925" cy="713175"/>
            </a:xfrm>
            <a:prstGeom prst="rect">
              <a:avLst/>
            </a:prstGeom>
            <a:noFill/>
            <a:ln>
              <a:noFill/>
            </a:ln>
          </p:spPr>
        </p:pic>
      </p:grpSp>
      <p:pic>
        <p:nvPicPr>
          <p:cNvPr id="454" name="Google Shape;454;p4"/>
          <p:cNvPicPr preferRelativeResize="0"/>
          <p:nvPr/>
        </p:nvPicPr>
        <p:blipFill rotWithShape="1">
          <a:blip r:embed="rId5">
            <a:alphaModFix/>
          </a:blip>
          <a:srcRect b="14344" l="29408" r="29413" t="13754"/>
          <a:stretch/>
        </p:blipFill>
        <p:spPr>
          <a:xfrm>
            <a:off x="10693000" y="381300"/>
            <a:ext cx="403779" cy="712550"/>
          </a:xfrm>
          <a:prstGeom prst="rect">
            <a:avLst/>
          </a:prstGeom>
          <a:noFill/>
          <a:ln>
            <a:noFill/>
          </a:ln>
        </p:spPr>
      </p:pic>
      <p:sp>
        <p:nvSpPr>
          <p:cNvPr id="455" name="Google Shape;455;p4"/>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2 pers / jr</a:t>
            </a:r>
            <a:endParaRPr b="0" i="0" sz="1400" u="none" cap="none" strike="noStrike">
              <a:solidFill>
                <a:srgbClr val="000000"/>
              </a:solidFill>
              <a:latin typeface="Century Gothic"/>
              <a:ea typeface="Century Gothic"/>
              <a:cs typeface="Century Gothic"/>
              <a:sym typeface="Century Gothic"/>
            </a:endParaRPr>
          </a:p>
        </p:txBody>
      </p:sp>
      <p:sp>
        <p:nvSpPr>
          <p:cNvPr id="456" name="Google Shape;456;p4"/>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5.5 h / pers</a:t>
            </a:r>
            <a:endParaRPr b="0" i="0" sz="1400" u="none" cap="none" strike="noStrike">
              <a:solidFill>
                <a:srgbClr val="000000"/>
              </a:solidFill>
              <a:latin typeface="Century Gothic"/>
              <a:ea typeface="Century Gothic"/>
              <a:cs typeface="Century Gothic"/>
              <a:sym typeface="Century Gothic"/>
            </a:endParaRPr>
          </a:p>
        </p:txBody>
      </p:sp>
      <p:pic>
        <p:nvPicPr>
          <p:cNvPr id="457" name="Google Shape;457;p4"/>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458" name="Google Shape;458;p4"/>
          <p:cNvSpPr txBox="1"/>
          <p:nvPr/>
        </p:nvSpPr>
        <p:spPr>
          <a:xfrm>
            <a:off x="1331875" y="5091575"/>
            <a:ext cx="28401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Relation client, travail en équipe</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pédagogiques et commerciales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Normes d’hygiène alimentaires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Alpha Cash, tablette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g278cd300e2c_0_2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1100"/>
              <a:buFont typeface="Arial"/>
              <a:buNone/>
            </a:pPr>
            <a:r>
              <a:rPr b="1" lang="de-DE">
                <a:latin typeface="Century Gothic"/>
                <a:ea typeface="Century Gothic"/>
                <a:cs typeface="Century Gothic"/>
                <a:sym typeface="Century Gothic"/>
              </a:rPr>
              <a:t>SOUTIEN MAGASIN</a:t>
            </a:r>
            <a:endParaRPr b="1">
              <a:latin typeface="Century Gothic"/>
              <a:ea typeface="Century Gothic"/>
              <a:cs typeface="Century Gothic"/>
              <a:sym typeface="Century Gothic"/>
            </a:endParaRPr>
          </a:p>
        </p:txBody>
      </p:sp>
      <p:sp>
        <p:nvSpPr>
          <p:cNvPr id="465" name="Google Shape;465;g278cd300e2c_0_2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466" name="Google Shape;466;g278cd300e2c_0_20"/>
          <p:cNvSpPr txBox="1"/>
          <p:nvPr>
            <p:ph idx="2" type="body"/>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Soutenir le rôle Tenue du magasin dans l’accueil et le service des clients, et dans la bonne tenue du magasin.</a:t>
            </a:r>
            <a:endParaRPr b="0" i="0" sz="1500" u="none" cap="none" strike="noStrike">
              <a:solidFill>
                <a:schemeClr val="accent3"/>
              </a:solidFill>
              <a:highlight>
                <a:srgbClr val="FFFF00"/>
              </a:highlight>
              <a:latin typeface="Century Gothic"/>
              <a:ea typeface="Century Gothic"/>
              <a:cs typeface="Century Gothic"/>
              <a:sym typeface="Century Gothic"/>
            </a:endParaRPr>
          </a:p>
        </p:txBody>
      </p:sp>
      <p:sp>
        <p:nvSpPr>
          <p:cNvPr id="467" name="Google Shape;467;g278cd300e2c_0_2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468" name="Google Shape;468;g278cd300e2c_0_2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469" name="Google Shape;469;g278cd300e2c_0_2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470" name="Google Shape;470;g278cd300e2c_0_20"/>
          <p:cNvSpPr txBox="1"/>
          <p:nvPr/>
        </p:nvSpPr>
        <p:spPr>
          <a:xfrm>
            <a:off x="4498848"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Remplir les bocaux, silos…</a:t>
            </a:r>
            <a:endParaRPr b="0" i="0" sz="1500" u="none" cap="none" strike="noStrike">
              <a:solidFill>
                <a:srgbClr val="4A3A1C"/>
              </a:solidFill>
              <a:latin typeface="Gill Sans"/>
              <a:ea typeface="Gill Sans"/>
              <a:cs typeface="Gill Sans"/>
              <a:sym typeface="Gill Sans"/>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Assurer le réassortiment du magasin.</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Contrôler les températures.</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Noter les pertes.</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Nettoyer*.</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Partager son avis.</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Accomplir les tâches confiées par le rôle Tenue du magasin.</a:t>
            </a:r>
            <a:endParaRPr b="0" i="0" sz="1500" u="none" cap="none" strike="noStrike">
              <a:solidFill>
                <a:srgbClr val="4A3A1C"/>
              </a:solidFill>
              <a:latin typeface="Century Gothic"/>
              <a:ea typeface="Century Gothic"/>
              <a:cs typeface="Century Gothic"/>
              <a:sym typeface="Century Gothic"/>
            </a:endParaRPr>
          </a:p>
        </p:txBody>
      </p:sp>
      <p:sp>
        <p:nvSpPr>
          <p:cNvPr id="471" name="Google Shape;471;g278cd300e2c_0_20"/>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127000" lvl="0" marL="228600" marR="0" rtl="0" algn="l">
              <a:lnSpc>
                <a:spcPct val="90000"/>
              </a:lnSpc>
              <a:spcBef>
                <a:spcPts val="1000"/>
              </a:spcBef>
              <a:spcAft>
                <a:spcPts val="0"/>
              </a:spcAft>
              <a:buClr>
                <a:srgbClr val="73292A"/>
              </a:buClr>
              <a:buSzPts val="1500"/>
              <a:buFont typeface="Arial"/>
              <a:buNone/>
            </a:pPr>
            <a:r>
              <a:t/>
            </a:r>
            <a:endParaRPr b="0" i="0" sz="1500" u="none" cap="none" strike="noStrike">
              <a:solidFill>
                <a:srgbClr val="4A3A1C"/>
              </a:solidFill>
              <a:latin typeface="Century Gothic"/>
              <a:ea typeface="Century Gothic"/>
              <a:cs typeface="Century Gothic"/>
              <a:sym typeface="Century Gothic"/>
            </a:endParaRPr>
          </a:p>
        </p:txBody>
      </p:sp>
      <p:sp>
        <p:nvSpPr>
          <p:cNvPr id="472" name="Google Shape;472;g278cd300e2c_0_20"/>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a:t>
            </a:r>
            <a:r>
              <a:rPr b="0" i="0" lang="de-DE" sz="1300" u="none" cap="none" strike="noStrike">
                <a:solidFill>
                  <a:srgbClr val="4A3A1C"/>
                </a:solidFill>
                <a:latin typeface="Century Gothic"/>
                <a:ea typeface="Century Gothic"/>
                <a:cs typeface="Century Gothic"/>
                <a:sym typeface="Century Gothic"/>
              </a:rPr>
              <a:t>vaisselle, caisses de légumes, poignées, vitres, sol, dessus des contenants à farine, …</a:t>
            </a:r>
            <a:endParaRPr b="0" i="0" sz="1300" u="none" cap="none" strike="noStrike">
              <a:solidFill>
                <a:srgbClr val="000000"/>
              </a:solidFill>
              <a:latin typeface="Century Gothic"/>
              <a:ea typeface="Century Gothic"/>
              <a:cs typeface="Century Gothic"/>
              <a:sym typeface="Century Gothic"/>
            </a:endParaRPr>
          </a:p>
        </p:txBody>
      </p:sp>
      <p:grpSp>
        <p:nvGrpSpPr>
          <p:cNvPr id="473" name="Google Shape;473;g278cd300e2c_0_20"/>
          <p:cNvGrpSpPr/>
          <p:nvPr/>
        </p:nvGrpSpPr>
        <p:grpSpPr>
          <a:xfrm>
            <a:off x="565550" y="381000"/>
            <a:ext cx="1072222" cy="713175"/>
            <a:chOff x="2340050" y="4497425"/>
            <a:chExt cx="1072222" cy="713175"/>
          </a:xfrm>
        </p:grpSpPr>
        <p:pic>
          <p:nvPicPr>
            <p:cNvPr id="474" name="Google Shape;474;g278cd300e2c_0_2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475" name="Google Shape;475;g278cd300e2c_0_2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476" name="Google Shape;476;g278cd300e2c_0_2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477" name="Google Shape;477;g278cd300e2c_0_2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1-4 pers / jr</a:t>
            </a:r>
            <a:endParaRPr b="0" i="0" sz="1400" u="none" cap="none" strike="noStrike">
              <a:solidFill>
                <a:srgbClr val="000000"/>
              </a:solidFill>
              <a:latin typeface="Century Gothic"/>
              <a:ea typeface="Century Gothic"/>
              <a:cs typeface="Century Gothic"/>
              <a:sym typeface="Century Gothic"/>
            </a:endParaRPr>
          </a:p>
        </p:txBody>
      </p:sp>
      <p:sp>
        <p:nvSpPr>
          <p:cNvPr id="478" name="Google Shape;478;g278cd300e2c_0_2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3 h / pers</a:t>
            </a:r>
            <a:endParaRPr b="0" i="0" sz="1400" u="none" cap="none" strike="noStrike">
              <a:solidFill>
                <a:srgbClr val="000000"/>
              </a:solidFill>
              <a:latin typeface="Century Gothic"/>
              <a:ea typeface="Century Gothic"/>
              <a:cs typeface="Century Gothic"/>
              <a:sym typeface="Century Gothic"/>
            </a:endParaRPr>
          </a:p>
        </p:txBody>
      </p:sp>
      <p:sp>
        <p:nvSpPr>
          <p:cNvPr id="479" name="Google Shape;479;g278cd300e2c_0_2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480" name="Google Shape;480;g278cd300e2c_0_2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481" name="Google Shape;481;g278cd300e2c_0_20"/>
          <p:cNvSpPr txBox="1"/>
          <p:nvPr/>
        </p:nvSpPr>
        <p:spPr>
          <a:xfrm>
            <a:off x="1331875" y="5091575"/>
            <a:ext cx="28401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Relation client, travail en équipe</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pédagogiques et commerciales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Normes d’hygiène alimentaires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Alpha Cash, tablette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g27495f79496_0_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GESTION DES STOCKS</a:t>
            </a:r>
            <a:endParaRPr b="1" i="0" sz="4400" u="none" cap="none" strike="noStrike">
              <a:solidFill>
                <a:schemeClr val="accent3"/>
              </a:solidFill>
              <a:latin typeface="Century Gothic"/>
              <a:ea typeface="Century Gothic"/>
              <a:cs typeface="Century Gothic"/>
              <a:sym typeface="Century Gothic"/>
            </a:endParaRPr>
          </a:p>
        </p:txBody>
      </p:sp>
      <p:sp>
        <p:nvSpPr>
          <p:cNvPr id="488" name="Google Shape;488;g27495f79496_0_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489" name="Google Shape;489;g27495f79496_0_0"/>
          <p:cNvSpPr txBox="1"/>
          <p:nvPr>
            <p:ph idx="2" type="body"/>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Assurer l’approvisionnement du magasin de façon optimale au niveau quantitatif et financier.</a:t>
            </a:r>
            <a:endParaRPr b="0" i="0" sz="1500" u="none" cap="none" strike="noStrike">
              <a:solidFill>
                <a:schemeClr val="accent3"/>
              </a:solidFill>
              <a:highlight>
                <a:srgbClr val="FFFF00"/>
              </a:highlight>
              <a:latin typeface="Century Gothic"/>
              <a:ea typeface="Century Gothic"/>
              <a:cs typeface="Century Gothic"/>
              <a:sym typeface="Century Gothic"/>
            </a:endParaRPr>
          </a:p>
        </p:txBody>
      </p:sp>
      <p:sp>
        <p:nvSpPr>
          <p:cNvPr id="490" name="Google Shape;490;g27495f79496_0_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491" name="Google Shape;491;g27495f79496_0_0"/>
          <p:cNvSpPr txBox="1"/>
          <p:nvPr>
            <p:ph idx="4" type="body"/>
          </p:nvPr>
        </p:nvSpPr>
        <p:spPr>
          <a:xfrm>
            <a:off x="4500000" y="2401200"/>
            <a:ext cx="3300000" cy="3776400"/>
          </a:xfrm>
          <a:prstGeom prst="rect">
            <a:avLst/>
          </a:prstGeom>
          <a:noFill/>
          <a:ln>
            <a:noFill/>
          </a:ln>
        </p:spPr>
        <p:txBody>
          <a:bodyPr anchorCtr="0" anchor="t" bIns="45700" lIns="91425" spcFirstLastPara="1" rIns="54000" wrap="square" tIns="45700">
            <a:noAutofit/>
          </a:bodyPr>
          <a:lstStyle/>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Gérer les stocks.</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Suivre les dates de péremption.</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Calculer les prix de vente et les transmettre au rôle Tenue du magasin.</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Passer les commandes* et en assurer le suivi**.</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Gérer les livraisons par des bénévoles (poulets, pain, …).</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Informer les rôles Choix de l’assortiment et Tenue du magasin en cas de modification (rupture, prix, nouveautés).</a:t>
            </a:r>
            <a:endParaRPr sz="1500">
              <a:latin typeface="Century Gothic"/>
              <a:ea typeface="Century Gothic"/>
              <a:cs typeface="Century Gothic"/>
              <a:sym typeface="Century Gothic"/>
            </a:endParaRPr>
          </a:p>
        </p:txBody>
      </p:sp>
      <p:sp>
        <p:nvSpPr>
          <p:cNvPr id="492" name="Google Shape;492;g27495f79496_0_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493" name="Google Shape;493;g27495f79496_0_0"/>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Quantités à commander.</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Exceptionnellement, commande de nouveautés disponibles sur une courte période auprès de producteurs existants.</a:t>
            </a:r>
            <a:endParaRPr sz="1500">
              <a:latin typeface="Century Gothic"/>
              <a:ea typeface="Century Gothic"/>
              <a:cs typeface="Century Gothic"/>
              <a:sym typeface="Century Gothic"/>
            </a:endParaRPr>
          </a:p>
        </p:txBody>
      </p:sp>
      <p:sp>
        <p:nvSpPr>
          <p:cNvPr id="494" name="Google Shape;494;g27495f79496_0_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495" name="Google Shape;495;g27495f79496_0_0"/>
          <p:cNvSpPr txBox="1"/>
          <p:nvPr/>
        </p:nvSpPr>
        <p:spPr>
          <a:xfrm>
            <a:off x="3564100" y="6231113"/>
            <a:ext cx="77913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a:t>
            </a:r>
            <a:r>
              <a:rPr b="0" i="0" lang="de-DE" sz="1300" u="none" cap="none" strike="noStrike">
                <a:solidFill>
                  <a:schemeClr val="accent3"/>
                </a:solidFill>
                <a:latin typeface="Century Gothic"/>
                <a:ea typeface="Century Gothic"/>
                <a:cs typeface="Century Gothic"/>
                <a:sym typeface="Century Gothic"/>
              </a:rPr>
              <a:t>commandes client, dont paniers de légumes, commandes hebdomadaires et ponctuelles</a:t>
            </a:r>
            <a:endParaRPr b="0" i="0" sz="1300" u="none" cap="none" strike="noStrike">
              <a:solidFill>
                <a:schemeClr val="accent3"/>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300"/>
              <a:buFont typeface="Arial"/>
              <a:buNone/>
            </a:pPr>
            <a:r>
              <a:rPr b="0" i="0" lang="de-DE" sz="1300" u="none" cap="none" strike="noStrike">
                <a:solidFill>
                  <a:schemeClr val="dk1"/>
                </a:solidFill>
                <a:latin typeface="Century Gothic"/>
                <a:ea typeface="Century Gothic"/>
                <a:cs typeface="Century Gothic"/>
                <a:sym typeface="Century Gothic"/>
              </a:rPr>
              <a:t>** </a:t>
            </a:r>
            <a:r>
              <a:rPr b="0" i="0" lang="de-DE" sz="1300" u="none" cap="none" strike="noStrike">
                <a:solidFill>
                  <a:schemeClr val="accent3"/>
                </a:solidFill>
                <a:latin typeface="Century Gothic"/>
                <a:ea typeface="Century Gothic"/>
                <a:cs typeface="Century Gothic"/>
                <a:sym typeface="Century Gothic"/>
              </a:rPr>
              <a:t>retard de livraison, erreur de livraison, produit altéré, …</a:t>
            </a:r>
            <a:endParaRPr b="0" i="0" sz="1300" u="none" cap="none" strike="noStrike">
              <a:solidFill>
                <a:schemeClr val="accent3"/>
              </a:solidFill>
              <a:latin typeface="Century Gothic"/>
              <a:ea typeface="Century Gothic"/>
              <a:cs typeface="Century Gothic"/>
              <a:sym typeface="Century Gothic"/>
            </a:endParaRPr>
          </a:p>
        </p:txBody>
      </p:sp>
      <p:grpSp>
        <p:nvGrpSpPr>
          <p:cNvPr id="496" name="Google Shape;496;g27495f79496_0_0"/>
          <p:cNvGrpSpPr/>
          <p:nvPr/>
        </p:nvGrpSpPr>
        <p:grpSpPr>
          <a:xfrm>
            <a:off x="565550" y="381000"/>
            <a:ext cx="1072222" cy="713175"/>
            <a:chOff x="2340050" y="4497425"/>
            <a:chExt cx="1072222" cy="713175"/>
          </a:xfrm>
        </p:grpSpPr>
        <p:pic>
          <p:nvPicPr>
            <p:cNvPr id="497" name="Google Shape;497;g27495f79496_0_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498" name="Google Shape;498;g27495f79496_0_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499" name="Google Shape;499;g27495f79496_0_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500" name="Google Shape;500;g27495f79496_0_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4 pers</a:t>
            </a:r>
            <a:endParaRPr b="0" i="0" sz="1400" u="none" cap="none" strike="noStrike">
              <a:solidFill>
                <a:srgbClr val="000000"/>
              </a:solidFill>
              <a:latin typeface="Century Gothic"/>
              <a:ea typeface="Century Gothic"/>
              <a:cs typeface="Century Gothic"/>
              <a:sym typeface="Century Gothic"/>
            </a:endParaRPr>
          </a:p>
        </p:txBody>
      </p:sp>
      <p:sp>
        <p:nvSpPr>
          <p:cNvPr id="501" name="Google Shape;501;g27495f79496_0_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6 h / sem</a:t>
            </a:r>
            <a:endParaRPr b="0" i="0" sz="1400" u="none" cap="none" strike="noStrike">
              <a:solidFill>
                <a:srgbClr val="000000"/>
              </a:solidFill>
              <a:latin typeface="Century Gothic"/>
              <a:ea typeface="Century Gothic"/>
              <a:cs typeface="Century Gothic"/>
              <a:sym typeface="Century Gothic"/>
            </a:endParaRPr>
          </a:p>
        </p:txBody>
      </p:sp>
      <p:sp>
        <p:nvSpPr>
          <p:cNvPr id="502" name="Google Shape;502;g27495f79496_0_0"/>
          <p:cNvSpPr txBox="1"/>
          <p:nvPr/>
        </p:nvSpPr>
        <p:spPr>
          <a:xfrm>
            <a:off x="9786675" y="3322350"/>
            <a:ext cx="2435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Gill Sans"/>
              <a:ea typeface="Gill Sans"/>
              <a:cs typeface="Gill Sans"/>
              <a:sym typeface="Gill Sans"/>
            </a:endParaRPr>
          </a:p>
        </p:txBody>
      </p:sp>
      <p:sp>
        <p:nvSpPr>
          <p:cNvPr id="503" name="Google Shape;503;g27495f79496_0_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504" name="Google Shape;504;g27495f79496_0_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505" name="Google Shape;505;g27495f79496_0_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Normes d’hygiène alimentaires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planification</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27b1cf50b3e_0_322"/>
          <p:cNvSpPr txBox="1"/>
          <p:nvPr>
            <p:ph type="title"/>
          </p:nvPr>
        </p:nvSpPr>
        <p:spPr>
          <a:xfrm>
            <a:off x="1153668" y="3977640"/>
            <a:ext cx="9884700" cy="731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00"/>
              <a:buNone/>
            </a:pPr>
            <a:r>
              <a:rPr lang="de-DE"/>
              <a:t>Structuration </a:t>
            </a:r>
            <a:endParaRPr>
              <a:solidFill>
                <a:srgbClr val="FF0000"/>
              </a:solidFill>
            </a:endParaRPr>
          </a:p>
        </p:txBody>
      </p:sp>
      <p:sp>
        <p:nvSpPr>
          <p:cNvPr id="218" name="Google Shape;218;g27b1cf50b3e_0_322"/>
          <p:cNvSpPr txBox="1"/>
          <p:nvPr>
            <p:ph idx="1" type="body"/>
          </p:nvPr>
        </p:nvSpPr>
        <p:spPr>
          <a:xfrm>
            <a:off x="1153668" y="4700016"/>
            <a:ext cx="9884700" cy="4572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1000"/>
              </a:spcBef>
              <a:spcAft>
                <a:spcPts val="0"/>
              </a:spcAft>
              <a:buSzPts val="24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g278cd300e2c_0_51"/>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PLANIFICATION DU TRAVAIL</a:t>
            </a:r>
            <a:endParaRPr b="1" i="0" sz="4400" u="none" cap="none" strike="noStrike">
              <a:solidFill>
                <a:schemeClr val="accent3"/>
              </a:solidFill>
              <a:latin typeface="Century Gothic"/>
              <a:ea typeface="Century Gothic"/>
              <a:cs typeface="Century Gothic"/>
              <a:sym typeface="Century Gothic"/>
            </a:endParaRPr>
          </a:p>
        </p:txBody>
      </p:sp>
      <p:sp>
        <p:nvSpPr>
          <p:cNvPr id="512" name="Google Shape;512;g278cd300e2c_0_51"/>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513" name="Google Shape;513;g278cd300e2c_0_51"/>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lang="de-DE">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514" name="Google Shape;514;g278cd300e2c_0_51"/>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515" name="Google Shape;515;g278cd300e2c_0_51"/>
          <p:cNvSpPr txBox="1"/>
          <p:nvPr>
            <p:ph idx="4" type="body"/>
          </p:nvPr>
        </p:nvSpPr>
        <p:spPr>
          <a:xfrm>
            <a:off x="4586575" y="2401200"/>
            <a:ext cx="3200400" cy="33606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S</a:t>
            </a:r>
            <a:r>
              <a:rPr lang="de-DE" sz="1500">
                <a:latin typeface="Century Gothic"/>
                <a:ea typeface="Century Gothic"/>
                <a:cs typeface="Century Gothic"/>
                <a:sym typeface="Century Gothic"/>
              </a:rPr>
              <a:t>’</a:t>
            </a:r>
            <a:r>
              <a:rPr b="0" i="0" lang="de-DE" sz="1500" u="none" cap="none" strike="noStrike">
                <a:solidFill>
                  <a:schemeClr val="accent3"/>
                </a:solidFill>
                <a:latin typeface="Century Gothic"/>
                <a:ea typeface="Century Gothic"/>
                <a:cs typeface="Century Gothic"/>
                <a:sym typeface="Century Gothic"/>
              </a:rPr>
              <a:t>assurer que le planning est complet chaque semaine.</a:t>
            </a:r>
            <a:endParaRPr b="0" i="0" sz="1500" u="none" cap="none" strike="noStrike">
              <a:solidFill>
                <a:schemeClr val="accent3"/>
              </a:solidFill>
              <a:latin typeface="Century Gothic"/>
              <a:ea typeface="Century Gothic"/>
              <a:cs typeface="Century Gothic"/>
              <a:sym typeface="Century Gothic"/>
            </a:endParaRPr>
          </a:p>
          <a:p>
            <a:pPr indent="-22860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C</a:t>
            </a:r>
            <a:r>
              <a:rPr b="0" i="0" lang="de-DE" sz="1500" u="none" cap="none" strike="noStrike">
                <a:solidFill>
                  <a:schemeClr val="accent3"/>
                </a:solidFill>
                <a:latin typeface="Century Gothic"/>
                <a:ea typeface="Century Gothic"/>
                <a:cs typeface="Century Gothic"/>
                <a:sym typeface="Century Gothic"/>
              </a:rPr>
              <a:t>oordonner les vacances d</a:t>
            </a:r>
            <a:r>
              <a:rPr lang="de-DE" sz="1500">
                <a:latin typeface="Century Gothic"/>
                <a:ea typeface="Century Gothic"/>
                <a:cs typeface="Century Gothic"/>
                <a:sym typeface="Century Gothic"/>
              </a:rPr>
              <a:t>u rôle Tenue du magasin.</a:t>
            </a:r>
            <a:endParaRPr sz="1500"/>
          </a:p>
          <a:p>
            <a:pPr indent="-22860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Prévoir l</a:t>
            </a:r>
            <a:r>
              <a:rPr b="0" i="0" lang="de-DE" sz="1500" u="none" cap="none" strike="noStrike">
                <a:solidFill>
                  <a:schemeClr val="accent3"/>
                </a:solidFill>
                <a:latin typeface="Century Gothic"/>
                <a:ea typeface="Century Gothic"/>
                <a:cs typeface="Century Gothic"/>
                <a:sym typeface="Century Gothic"/>
              </a:rPr>
              <a:t>es remplacements en cas d</a:t>
            </a:r>
            <a:r>
              <a:rPr lang="de-DE" sz="1500">
                <a:latin typeface="Century Gothic"/>
                <a:ea typeface="Century Gothic"/>
                <a:cs typeface="Century Gothic"/>
                <a:sym typeface="Century Gothic"/>
              </a:rPr>
              <a:t>’absence du rôle Tenue du magasin.</a:t>
            </a:r>
            <a:endParaRPr sz="1500"/>
          </a:p>
          <a:p>
            <a:pPr indent="-22860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Organiser </a:t>
            </a:r>
            <a:r>
              <a:rPr lang="de-DE" sz="1500">
                <a:latin typeface="Century Gothic"/>
                <a:ea typeface="Century Gothic"/>
                <a:cs typeface="Century Gothic"/>
                <a:sym typeface="Century Gothic"/>
              </a:rPr>
              <a:t>un</a:t>
            </a:r>
            <a:r>
              <a:rPr b="0" i="0" lang="de-DE" sz="1500" u="none" cap="none" strike="noStrike">
                <a:solidFill>
                  <a:schemeClr val="accent3"/>
                </a:solidFill>
                <a:latin typeface="Century Gothic"/>
                <a:ea typeface="Century Gothic"/>
                <a:cs typeface="Century Gothic"/>
                <a:sym typeface="Century Gothic"/>
              </a:rPr>
              <a:t> tournus des présences les jours </a:t>
            </a:r>
            <a:r>
              <a:rPr lang="de-DE" sz="1500">
                <a:latin typeface="Century Gothic"/>
                <a:ea typeface="Century Gothic"/>
                <a:cs typeface="Century Gothic"/>
                <a:sym typeface="Century Gothic"/>
              </a:rPr>
              <a:t>spéciaux (fériés, inventaire, …).</a:t>
            </a:r>
            <a:endParaRPr b="0" i="0" sz="1500" u="none" cap="none" strike="noStrike">
              <a:solidFill>
                <a:schemeClr val="accent3"/>
              </a:solidFill>
              <a:latin typeface="Century Gothic"/>
              <a:ea typeface="Century Gothic"/>
              <a:cs typeface="Century Gothic"/>
              <a:sym typeface="Century Gothic"/>
            </a:endParaRPr>
          </a:p>
        </p:txBody>
      </p:sp>
      <p:sp>
        <p:nvSpPr>
          <p:cNvPr id="516" name="Google Shape;516;g278cd300e2c_0_51"/>
          <p:cNvSpPr txBox="1"/>
          <p:nvPr>
            <p:ph idx="2" type="body"/>
          </p:nvPr>
        </p:nvSpPr>
        <p:spPr>
          <a:xfrm>
            <a:off x="1124712" y="2440966"/>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Organis</a:t>
            </a:r>
            <a:r>
              <a:rPr lang="de-DE" sz="1500">
                <a:latin typeface="Century Gothic"/>
                <a:ea typeface="Century Gothic"/>
                <a:cs typeface="Century Gothic"/>
                <a:sym typeface="Century Gothic"/>
              </a:rPr>
              <a:t>er</a:t>
            </a:r>
            <a:r>
              <a:rPr b="0" i="0" lang="de-DE" sz="1500" u="none" cap="none" strike="noStrike">
                <a:solidFill>
                  <a:schemeClr val="accent3"/>
                </a:solidFill>
                <a:latin typeface="Century Gothic"/>
                <a:ea typeface="Century Gothic"/>
                <a:cs typeface="Century Gothic"/>
                <a:sym typeface="Century Gothic"/>
              </a:rPr>
              <a:t> </a:t>
            </a:r>
            <a:r>
              <a:rPr lang="de-DE" sz="1500">
                <a:latin typeface="Century Gothic"/>
                <a:ea typeface="Century Gothic"/>
                <a:cs typeface="Century Gothic"/>
                <a:sym typeface="Century Gothic"/>
              </a:rPr>
              <a:t>l</a:t>
            </a:r>
            <a:r>
              <a:rPr b="0" i="0" lang="de-DE" sz="1500" u="none" cap="none" strike="noStrike">
                <a:solidFill>
                  <a:schemeClr val="accent3"/>
                </a:solidFill>
                <a:latin typeface="Century Gothic"/>
                <a:ea typeface="Century Gothic"/>
                <a:cs typeface="Century Gothic"/>
                <a:sym typeface="Century Gothic"/>
              </a:rPr>
              <a:t>es ouvertures et les présences au magasin.</a:t>
            </a:r>
            <a:endParaRPr b="0" i="0" sz="1500" u="none" cap="none" strike="noStrike">
              <a:solidFill>
                <a:schemeClr val="accent3"/>
              </a:solidFill>
              <a:latin typeface="Century Gothic"/>
              <a:ea typeface="Century Gothic"/>
              <a:cs typeface="Century Gothic"/>
              <a:sym typeface="Century Gothic"/>
            </a:endParaRPr>
          </a:p>
        </p:txBody>
      </p:sp>
      <p:sp>
        <p:nvSpPr>
          <p:cNvPr id="517" name="Google Shape;517;g278cd300e2c_0_51"/>
          <p:cNvSpPr txBox="1"/>
          <p:nvPr>
            <p:ph idx="6" type="body"/>
          </p:nvPr>
        </p:nvSpPr>
        <p:spPr>
          <a:xfrm>
            <a:off x="7909560" y="2440966"/>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F</a:t>
            </a:r>
            <a:r>
              <a:rPr b="0" i="0" lang="de-DE" sz="1500" u="none" cap="none" strike="noStrike">
                <a:solidFill>
                  <a:schemeClr val="accent3"/>
                </a:solidFill>
                <a:latin typeface="Century Gothic"/>
                <a:ea typeface="Century Gothic"/>
                <a:cs typeface="Century Gothic"/>
                <a:sym typeface="Century Gothic"/>
              </a:rPr>
              <a:t>ermetures du magasin (jours fériés, vacances…) en fonction des personnes disponibles.</a:t>
            </a:r>
            <a:endParaRPr b="0" i="0" sz="1500" u="none" cap="none" strike="noStrike">
              <a:solidFill>
                <a:schemeClr val="accent3"/>
              </a:solidFill>
              <a:latin typeface="Century Gothic"/>
              <a:ea typeface="Century Gothic"/>
              <a:cs typeface="Century Gothic"/>
              <a:sym typeface="Century Gothic"/>
            </a:endParaRPr>
          </a:p>
        </p:txBody>
      </p:sp>
      <p:sp>
        <p:nvSpPr>
          <p:cNvPr id="518" name="Google Shape;518;g278cd300e2c_0_51"/>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grpSp>
        <p:nvGrpSpPr>
          <p:cNvPr id="519" name="Google Shape;519;g278cd300e2c_0_51"/>
          <p:cNvGrpSpPr/>
          <p:nvPr/>
        </p:nvGrpSpPr>
        <p:grpSpPr>
          <a:xfrm>
            <a:off x="565550" y="381000"/>
            <a:ext cx="1072222" cy="713175"/>
            <a:chOff x="2340050" y="4497425"/>
            <a:chExt cx="1072222" cy="713175"/>
          </a:xfrm>
        </p:grpSpPr>
        <p:pic>
          <p:nvPicPr>
            <p:cNvPr id="520" name="Google Shape;520;g278cd300e2c_0_51"/>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521" name="Google Shape;521;g278cd300e2c_0_51"/>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522" name="Google Shape;522;g278cd300e2c_0_51"/>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523" name="Google Shape;523;g278cd300e2c_0_51"/>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524" name="Google Shape;524;g278cd300e2c_0_51"/>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2 h / sem</a:t>
            </a:r>
            <a:endParaRPr b="0" i="0" sz="1400" u="none" cap="none" strike="noStrike">
              <a:solidFill>
                <a:srgbClr val="000000"/>
              </a:solidFill>
              <a:latin typeface="Century Gothic"/>
              <a:ea typeface="Century Gothic"/>
              <a:cs typeface="Century Gothic"/>
              <a:sym typeface="Century Gothic"/>
            </a:endParaRPr>
          </a:p>
        </p:txBody>
      </p:sp>
      <p:sp>
        <p:nvSpPr>
          <p:cNvPr id="525" name="Google Shape;525;g278cd300e2c_0_51"/>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526" name="Google Shape;526;g278cd300e2c_0_51"/>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527" name="Google Shape;527;g278cd300e2c_0_51"/>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planification</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conciliation</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g27a9fbf2376_0_2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GESTION BOITE MAIL</a:t>
            </a:r>
            <a:endParaRPr b="1" i="0" sz="4400" u="none" cap="none" strike="noStrike">
              <a:solidFill>
                <a:schemeClr val="accent3"/>
              </a:solidFill>
              <a:latin typeface="Century Gothic"/>
              <a:ea typeface="Century Gothic"/>
              <a:cs typeface="Century Gothic"/>
              <a:sym typeface="Century Gothic"/>
            </a:endParaRPr>
          </a:p>
        </p:txBody>
      </p:sp>
      <p:sp>
        <p:nvSpPr>
          <p:cNvPr id="534" name="Google Shape;534;g27a9fbf2376_0_2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535" name="Google Shape;535;g27a9fbf2376_0_2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lang="de-DE">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536" name="Google Shape;536;g27a9fbf2376_0_2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537" name="Google Shape;537;g27a9fbf2376_0_20"/>
          <p:cNvSpPr txBox="1"/>
          <p:nvPr>
            <p:ph idx="4" type="body"/>
          </p:nvPr>
        </p:nvSpPr>
        <p:spPr>
          <a:xfrm>
            <a:off x="4586575" y="2401200"/>
            <a:ext cx="3200400" cy="33606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Vérifier et trier les mails entrant quotidiennement.</a:t>
            </a:r>
            <a:endParaRPr sz="1500">
              <a:latin typeface="Century Gothic"/>
              <a:ea typeface="Century Gothic"/>
              <a:cs typeface="Century Gothic"/>
              <a:sym typeface="Century Gothic"/>
            </a:endParaRPr>
          </a:p>
        </p:txBody>
      </p:sp>
      <p:sp>
        <p:nvSpPr>
          <p:cNvPr id="538" name="Google Shape;538;g27a9fbf2376_0_20"/>
          <p:cNvSpPr txBox="1"/>
          <p:nvPr>
            <p:ph idx="2" type="body"/>
          </p:nvPr>
        </p:nvSpPr>
        <p:spPr>
          <a:xfrm>
            <a:off x="1124712" y="2440966"/>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Assurer la bonne tenue de la boîte mail par le classement correct des mails</a:t>
            </a:r>
            <a:r>
              <a:rPr b="0" i="0" lang="de-DE" sz="1500" u="none" cap="none" strike="noStrike">
                <a:solidFill>
                  <a:schemeClr val="accent3"/>
                </a:solidFill>
                <a:latin typeface="Century Gothic"/>
                <a:ea typeface="Century Gothic"/>
                <a:cs typeface="Century Gothic"/>
                <a:sym typeface="Century Gothic"/>
              </a:rPr>
              <a:t>.</a:t>
            </a:r>
            <a:endParaRPr b="0" i="0" sz="1500" u="none" cap="none" strike="noStrike">
              <a:solidFill>
                <a:schemeClr val="accent3"/>
              </a:solidFill>
              <a:latin typeface="Century Gothic"/>
              <a:ea typeface="Century Gothic"/>
              <a:cs typeface="Century Gothic"/>
              <a:sym typeface="Century Gothic"/>
            </a:endParaRPr>
          </a:p>
        </p:txBody>
      </p:sp>
      <p:sp>
        <p:nvSpPr>
          <p:cNvPr id="539" name="Google Shape;539;g27a9fbf2376_0_20"/>
          <p:cNvSpPr txBox="1"/>
          <p:nvPr>
            <p:ph idx="6" type="body"/>
          </p:nvPr>
        </p:nvSpPr>
        <p:spPr>
          <a:xfrm>
            <a:off x="7909560" y="2440966"/>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La boîte de réception principale.</a:t>
            </a:r>
            <a:endParaRPr b="0" i="0" sz="1500" u="none" cap="none" strike="noStrike">
              <a:solidFill>
                <a:schemeClr val="accent3"/>
              </a:solidFill>
              <a:latin typeface="Century Gothic"/>
              <a:ea typeface="Century Gothic"/>
              <a:cs typeface="Century Gothic"/>
              <a:sym typeface="Century Gothic"/>
            </a:endParaRPr>
          </a:p>
        </p:txBody>
      </p:sp>
      <p:sp>
        <p:nvSpPr>
          <p:cNvPr id="540" name="Google Shape;540;g27a9fbf2376_0_2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grpSp>
        <p:nvGrpSpPr>
          <p:cNvPr id="541" name="Google Shape;541;g27a9fbf2376_0_20"/>
          <p:cNvGrpSpPr/>
          <p:nvPr/>
        </p:nvGrpSpPr>
        <p:grpSpPr>
          <a:xfrm>
            <a:off x="565550" y="381000"/>
            <a:ext cx="1072222" cy="713175"/>
            <a:chOff x="2340050" y="4497425"/>
            <a:chExt cx="1072222" cy="713175"/>
          </a:xfrm>
        </p:grpSpPr>
        <p:pic>
          <p:nvPicPr>
            <p:cNvPr id="542" name="Google Shape;542;g27a9fbf2376_0_2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543" name="Google Shape;543;g27a9fbf2376_0_2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544" name="Google Shape;544;g27a9fbf2376_0_2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545" name="Google Shape;545;g27a9fbf2376_0_2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546" name="Google Shape;546;g27a9fbf2376_0_2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30 min / jr</a:t>
            </a:r>
            <a:endParaRPr b="0" i="0" sz="1400" u="none" cap="none" strike="noStrike">
              <a:solidFill>
                <a:srgbClr val="000000"/>
              </a:solidFill>
              <a:latin typeface="Century Gothic"/>
              <a:ea typeface="Century Gothic"/>
              <a:cs typeface="Century Gothic"/>
              <a:sym typeface="Century Gothic"/>
            </a:endParaRPr>
          </a:p>
        </p:txBody>
      </p:sp>
      <p:sp>
        <p:nvSpPr>
          <p:cNvPr id="547" name="Google Shape;547;g27a9fbf2376_0_2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548" name="Google Shape;548;g27a9fbf2376_0_2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549" name="Google Shape;549;g27a9fbf2376_0_2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Discipline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g27495f79496_0_28"/>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INTENDANCE</a:t>
            </a:r>
            <a:endParaRPr b="1" i="0" sz="4400" u="none" cap="none" strike="noStrike">
              <a:solidFill>
                <a:schemeClr val="accent3"/>
              </a:solidFill>
              <a:latin typeface="Century Gothic"/>
              <a:ea typeface="Century Gothic"/>
              <a:cs typeface="Century Gothic"/>
              <a:sym typeface="Century Gothic"/>
            </a:endParaRPr>
          </a:p>
        </p:txBody>
      </p:sp>
      <p:sp>
        <p:nvSpPr>
          <p:cNvPr id="556" name="Google Shape;556;g27495f79496_0_28"/>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557" name="Google Shape;557;g27495f79496_0_28"/>
          <p:cNvSpPr txBox="1"/>
          <p:nvPr>
            <p:ph idx="2" type="body"/>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extLst>
                  <a:ext uri="http://customooxmlschemas.google.com/">
                    <go:slidesCustomData xmlns:go="http://customooxmlschemas.google.com/" textRoundtripDataId="4"/>
                  </a:ext>
                </a:extLst>
              </a:rPr>
              <a:t>Maintenir les locaux propres et fonctionnels pour respecter les normes d’hygiène, et offrir un espace accueillant et adapté aux clients et aux membres y travaillant.</a:t>
            </a:r>
            <a:endParaRPr b="0" i="0" sz="1500" u="none" cap="none" strike="noStrike">
              <a:solidFill>
                <a:schemeClr val="accent3"/>
              </a:solidFill>
              <a:highlight>
                <a:srgbClr val="FFFF00"/>
              </a:highlight>
              <a:latin typeface="Century Gothic"/>
              <a:ea typeface="Century Gothic"/>
              <a:cs typeface="Century Gothic"/>
              <a:sym typeface="Century Gothic"/>
            </a:endParaRPr>
          </a:p>
        </p:txBody>
      </p:sp>
      <p:sp>
        <p:nvSpPr>
          <p:cNvPr id="558" name="Google Shape;558;g27495f79496_0_28"/>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lang="de-DE">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559" name="Google Shape;559;g27495f79496_0_28"/>
          <p:cNvSpPr txBox="1"/>
          <p:nvPr>
            <p:ph idx="4" type="body"/>
          </p:nvPr>
        </p:nvSpPr>
        <p:spPr>
          <a:xfrm>
            <a:off x="4586575" y="2401209"/>
            <a:ext cx="3200400" cy="34755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SzPts val="1500"/>
              <a:buChar char="•"/>
            </a:pPr>
            <a:r>
              <a:rPr lang="de-DE" sz="1500">
                <a:latin typeface="Century Gothic"/>
                <a:ea typeface="Century Gothic"/>
                <a:cs typeface="Century Gothic"/>
                <a:sym typeface="Century Gothic"/>
              </a:rPr>
              <a:t>Organiser le nettoyage du linge et des locaux.</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Organiser l’évacuation de tous les déchets.</a:t>
            </a:r>
            <a:endParaRPr i="0" sz="1500" u="none" cap="none" strike="noStrike">
              <a:solidFill>
                <a:schemeClr val="accent3"/>
              </a:solidFill>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Suivre les stocks de consommables et petites fournitures de bureau (pellets, sacs poubelle, timbres, …) et acheter selon besoins.</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Organiser les réparations. </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Assurer le contact avec la propriétaire.</a:t>
            </a:r>
            <a:endParaRPr sz="1500">
              <a:latin typeface="Century Gothic"/>
              <a:ea typeface="Century Gothic"/>
              <a:cs typeface="Century Gothic"/>
              <a:sym typeface="Century Gothic"/>
            </a:endParaRPr>
          </a:p>
        </p:txBody>
      </p:sp>
      <p:sp>
        <p:nvSpPr>
          <p:cNvPr id="560" name="Google Shape;560;g27495f79496_0_28"/>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561" name="Google Shape;561;g27495f79496_0_28"/>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Les nettoyages et de l’évacuation des déchets.</a:t>
            </a:r>
            <a:endParaRPr sz="1500">
              <a:latin typeface="Century Gothic"/>
              <a:ea typeface="Century Gothic"/>
              <a:cs typeface="Century Gothic"/>
              <a:sym typeface="Century Gothic"/>
            </a:endParaRPr>
          </a:p>
        </p:txBody>
      </p:sp>
      <p:sp>
        <p:nvSpPr>
          <p:cNvPr id="562" name="Google Shape;562;g27495f79496_0_28"/>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grpSp>
        <p:nvGrpSpPr>
          <p:cNvPr id="563" name="Google Shape;563;g27495f79496_0_28"/>
          <p:cNvGrpSpPr/>
          <p:nvPr/>
        </p:nvGrpSpPr>
        <p:grpSpPr>
          <a:xfrm>
            <a:off x="565550" y="381000"/>
            <a:ext cx="1072222" cy="713175"/>
            <a:chOff x="2340050" y="4497425"/>
            <a:chExt cx="1072222" cy="713175"/>
          </a:xfrm>
        </p:grpSpPr>
        <p:pic>
          <p:nvPicPr>
            <p:cNvPr id="564" name="Google Shape;564;g27495f79496_0_28"/>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565" name="Google Shape;565;g27495f79496_0_28"/>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566" name="Google Shape;566;g27495f79496_0_28"/>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567" name="Google Shape;567;g27495f79496_0_28"/>
          <p:cNvSpPr txBox="1"/>
          <p:nvPr/>
        </p:nvSpPr>
        <p:spPr>
          <a:xfrm>
            <a:off x="565279"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 + 2-3 pers. en focus</a:t>
            </a:r>
            <a:endParaRPr b="0" i="0" sz="1400" u="none" cap="none" strike="noStrike">
              <a:solidFill>
                <a:srgbClr val="000000"/>
              </a:solidFill>
              <a:latin typeface="Century Gothic"/>
              <a:ea typeface="Century Gothic"/>
              <a:cs typeface="Century Gothic"/>
              <a:sym typeface="Century Gothic"/>
            </a:endParaRPr>
          </a:p>
        </p:txBody>
      </p:sp>
      <p:sp>
        <p:nvSpPr>
          <p:cNvPr id="568" name="Google Shape;568;g27495f79496_0_28"/>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5-6 h / sem</a:t>
            </a:r>
            <a:endParaRPr b="0" i="0" sz="1400" u="none" cap="none" strike="noStrike">
              <a:solidFill>
                <a:srgbClr val="000000"/>
              </a:solidFill>
              <a:latin typeface="Century Gothic"/>
              <a:ea typeface="Century Gothic"/>
              <a:cs typeface="Century Gothic"/>
              <a:sym typeface="Century Gothic"/>
            </a:endParaRPr>
          </a:p>
        </p:txBody>
      </p:sp>
      <p:sp>
        <p:nvSpPr>
          <p:cNvPr id="569" name="Google Shape;569;g27495f79496_0_28"/>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570" name="Google Shape;570;g27495f79496_0_28"/>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571" name="Google Shape;571;g27495f79496_0_28"/>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Normes d’hygiène alimentaires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planification</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g27454d51962_0_28"/>
          <p:cNvSpPr txBox="1"/>
          <p:nvPr>
            <p:ph type="title"/>
          </p:nvPr>
        </p:nvSpPr>
        <p:spPr>
          <a:xfrm>
            <a:off x="1153643" y="4228290"/>
            <a:ext cx="9884700" cy="731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00"/>
              <a:buNone/>
            </a:pPr>
            <a:r>
              <a:rPr lang="de-DE">
                <a:latin typeface="Century Gothic"/>
                <a:ea typeface="Century Gothic"/>
                <a:cs typeface="Century Gothic"/>
                <a:sym typeface="Century Gothic"/>
              </a:rPr>
              <a:t>Dynamisation</a:t>
            </a:r>
            <a:endParaRPr>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CHOIX </a:t>
            </a:r>
            <a:r>
              <a:rPr b="1" i="0" lang="de-DE" sz="4400" u="none" cap="none" strike="noStrike">
                <a:solidFill>
                  <a:schemeClr val="accent3"/>
                </a:solidFill>
                <a:latin typeface="Century Gothic"/>
                <a:ea typeface="Century Gothic"/>
                <a:cs typeface="Century Gothic"/>
                <a:sym typeface="Century Gothic"/>
              </a:rPr>
              <a:t>DE L</a:t>
            </a:r>
            <a:r>
              <a:rPr b="1" lang="de-DE">
                <a:latin typeface="Century Gothic"/>
                <a:ea typeface="Century Gothic"/>
                <a:cs typeface="Century Gothic"/>
                <a:sym typeface="Century Gothic"/>
              </a:rPr>
              <a:t>’</a:t>
            </a:r>
            <a:r>
              <a:rPr b="1" i="0" lang="de-DE" sz="4400" u="none" cap="none" strike="noStrike">
                <a:solidFill>
                  <a:schemeClr val="accent3"/>
                </a:solidFill>
                <a:latin typeface="Century Gothic"/>
                <a:ea typeface="Century Gothic"/>
                <a:cs typeface="Century Gothic"/>
                <a:sym typeface="Century Gothic"/>
              </a:rPr>
              <a:t>ASSORTIMENT</a:t>
            </a:r>
            <a:endParaRPr b="1" i="0" sz="4400" u="none" cap="none" strike="noStrike">
              <a:solidFill>
                <a:schemeClr val="accent3"/>
              </a:solidFill>
              <a:latin typeface="Century Gothic"/>
              <a:ea typeface="Century Gothic"/>
              <a:cs typeface="Century Gothic"/>
              <a:sym typeface="Century Gothic"/>
            </a:endParaRPr>
          </a:p>
        </p:txBody>
      </p:sp>
      <p:sp>
        <p:nvSpPr>
          <p:cNvPr id="584" name="Google Shape;584;p3"/>
          <p:cNvSpPr txBox="1"/>
          <p:nvPr>
            <p:ph idx="1" type="body"/>
          </p:nvPr>
        </p:nvSpPr>
        <p:spPr>
          <a:xfrm>
            <a:off x="1124712" y="19329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585" name="Google Shape;585;p3"/>
          <p:cNvSpPr txBox="1"/>
          <p:nvPr>
            <p:ph idx="2" type="body"/>
          </p:nvPr>
        </p:nvSpPr>
        <p:spPr>
          <a:xfrm>
            <a:off x="1124712" y="2400516"/>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Rendre l’assortiment attractif en le d</a:t>
            </a:r>
            <a:r>
              <a:rPr b="0" i="0" lang="de-DE" sz="1500" u="none" cap="none" strike="noStrike">
                <a:solidFill>
                  <a:schemeClr val="accent3"/>
                </a:solidFill>
                <a:latin typeface="Century Gothic"/>
                <a:ea typeface="Century Gothic"/>
                <a:cs typeface="Century Gothic"/>
                <a:sym typeface="Century Gothic"/>
              </a:rPr>
              <a:t>ynamis</a:t>
            </a:r>
            <a:r>
              <a:rPr lang="de-DE" sz="1500">
                <a:latin typeface="Century Gothic"/>
                <a:ea typeface="Century Gothic"/>
                <a:cs typeface="Century Gothic"/>
                <a:sym typeface="Century Gothic"/>
              </a:rPr>
              <a:t>ant selon les saisons, les événements, le tourisme, et en l’adaptant à la demande.</a:t>
            </a:r>
            <a:endParaRPr b="0" i="0" sz="1500" u="none" cap="none" strike="noStrike">
              <a:solidFill>
                <a:schemeClr val="accent3"/>
              </a:solidFill>
              <a:latin typeface="Century Gothic"/>
              <a:ea typeface="Century Gothic"/>
              <a:cs typeface="Century Gothic"/>
              <a:sym typeface="Century Gothic"/>
            </a:endParaRPr>
          </a:p>
        </p:txBody>
      </p:sp>
      <p:sp>
        <p:nvSpPr>
          <p:cNvPr id="586" name="Google Shape;586;p3"/>
          <p:cNvSpPr txBox="1"/>
          <p:nvPr>
            <p:ph idx="4" type="body"/>
          </p:nvPr>
        </p:nvSpPr>
        <p:spPr>
          <a:xfrm>
            <a:off x="4498850" y="2400525"/>
            <a:ext cx="3301200" cy="3776400"/>
          </a:xfrm>
          <a:prstGeom prst="rect">
            <a:avLst/>
          </a:prstGeom>
          <a:noFill/>
          <a:ln>
            <a:noFill/>
          </a:ln>
        </p:spPr>
        <p:txBody>
          <a:bodyPr anchorCtr="0" anchor="t" bIns="45700" lIns="54000" spcFirstLastPara="1" rIns="0" wrap="square" tIns="45700">
            <a:noAutofit/>
          </a:bodyPr>
          <a:lstStyle/>
          <a:p>
            <a:pPr indent="-215900" lvl="0" marL="228600" marR="0" rtl="0" algn="l">
              <a:lnSpc>
                <a:spcPct val="90000"/>
              </a:lnSpc>
              <a:spcBef>
                <a:spcPts val="500"/>
              </a:spcBef>
              <a:spcAft>
                <a:spcPts val="0"/>
              </a:spcAft>
              <a:buClr>
                <a:srgbClr val="73292A"/>
              </a:buClr>
              <a:buSzPts val="1400"/>
              <a:buFont typeface="Arial"/>
              <a:buChar char="•"/>
            </a:pPr>
            <a:r>
              <a:rPr b="0" i="0" lang="de-DE" sz="1400" u="none" cap="none" strike="noStrike">
                <a:solidFill>
                  <a:schemeClr val="accent3"/>
                </a:solidFill>
                <a:latin typeface="Century Gothic"/>
                <a:ea typeface="Century Gothic"/>
                <a:cs typeface="Century Gothic"/>
                <a:sym typeface="Century Gothic"/>
              </a:rPr>
              <a:t>Proposer des nouveaux articles et supprimer ceux qui ne fonctionnent pas.</a:t>
            </a:r>
            <a:endParaRPr b="0" i="0" sz="1400" u="none" cap="none" strike="noStrike">
              <a:solidFill>
                <a:schemeClr val="accent3"/>
              </a:solidFill>
              <a:latin typeface="Century Gothic"/>
              <a:ea typeface="Century Gothic"/>
              <a:cs typeface="Century Gothic"/>
              <a:sym typeface="Century Gothic"/>
            </a:endParaRPr>
          </a:p>
          <a:p>
            <a:pPr indent="-215900" lvl="0" marL="228600" rtl="0" algn="l">
              <a:lnSpc>
                <a:spcPct val="90000"/>
              </a:lnSpc>
              <a:spcBef>
                <a:spcPts val="500"/>
              </a:spcBef>
              <a:spcAft>
                <a:spcPts val="0"/>
              </a:spcAft>
              <a:buSzPts val="1400"/>
              <a:buChar char="•"/>
            </a:pPr>
            <a:r>
              <a:rPr lang="de-DE" sz="1400">
                <a:latin typeface="Century Gothic"/>
                <a:ea typeface="Century Gothic"/>
                <a:cs typeface="Century Gothic"/>
                <a:sym typeface="Century Gothic"/>
              </a:rPr>
              <a:t>Trouver et anticiper des alternatives aux produits existants*.</a:t>
            </a:r>
            <a:endParaRPr sz="1400">
              <a:latin typeface="Century Gothic"/>
              <a:ea typeface="Century Gothic"/>
              <a:cs typeface="Century Gothic"/>
              <a:sym typeface="Century Gothic"/>
            </a:endParaRPr>
          </a:p>
          <a:p>
            <a:pPr indent="-215900" lvl="0" marL="228600" rtl="0" algn="l">
              <a:lnSpc>
                <a:spcPct val="90000"/>
              </a:lnSpc>
              <a:spcBef>
                <a:spcPts val="500"/>
              </a:spcBef>
              <a:spcAft>
                <a:spcPts val="0"/>
              </a:spcAft>
              <a:buSzPts val="1400"/>
              <a:buChar char="•"/>
            </a:pPr>
            <a:r>
              <a:rPr lang="de-DE" sz="1400">
                <a:latin typeface="Century Gothic"/>
                <a:ea typeface="Century Gothic"/>
                <a:cs typeface="Century Gothic"/>
                <a:sym typeface="Century Gothic"/>
              </a:rPr>
              <a:t>Transmettre les informations sur les produits aux rôles concernés**.</a:t>
            </a:r>
            <a:endParaRPr sz="1400">
              <a:latin typeface="Century Gothic"/>
              <a:ea typeface="Century Gothic"/>
              <a:cs typeface="Century Gothic"/>
              <a:sym typeface="Century Gothic"/>
            </a:endParaRPr>
          </a:p>
          <a:p>
            <a:pPr indent="-215900" lvl="0" marL="228600" rtl="0" algn="l">
              <a:lnSpc>
                <a:spcPct val="90000"/>
              </a:lnSpc>
              <a:spcBef>
                <a:spcPts val="500"/>
              </a:spcBef>
              <a:spcAft>
                <a:spcPts val="0"/>
              </a:spcAft>
              <a:buSzPts val="1400"/>
              <a:buChar char="•"/>
            </a:pPr>
            <a:r>
              <a:rPr lang="de-DE" sz="1400">
                <a:latin typeface="Century Gothic"/>
                <a:ea typeface="Century Gothic"/>
                <a:cs typeface="Century Gothic"/>
                <a:sym typeface="Century Gothic"/>
              </a:rPr>
              <a:t>Gérer les certifications.</a:t>
            </a:r>
            <a:endParaRPr sz="1400">
              <a:latin typeface="Century Gothic"/>
              <a:ea typeface="Century Gothic"/>
              <a:cs typeface="Century Gothic"/>
              <a:sym typeface="Century Gothic"/>
            </a:endParaRPr>
          </a:p>
          <a:p>
            <a:pPr indent="-215900" lvl="0" marL="228600" rtl="0" algn="l">
              <a:lnSpc>
                <a:spcPct val="90000"/>
              </a:lnSpc>
              <a:spcBef>
                <a:spcPts val="500"/>
              </a:spcBef>
              <a:spcAft>
                <a:spcPts val="0"/>
              </a:spcAft>
              <a:buSzPts val="1400"/>
              <a:buChar char="•"/>
            </a:pPr>
            <a:r>
              <a:rPr lang="de-DE" sz="1400">
                <a:latin typeface="Century Gothic"/>
                <a:ea typeface="Century Gothic"/>
                <a:cs typeface="Century Gothic"/>
                <a:sym typeface="Century Gothic"/>
              </a:rPr>
              <a:t>Informer les rôles Gestion des stocks et Tenue du magasin des nouveautés et des changements.</a:t>
            </a:r>
            <a:endParaRPr sz="1400">
              <a:latin typeface="Century Gothic"/>
              <a:ea typeface="Century Gothic"/>
              <a:cs typeface="Century Gothic"/>
              <a:sym typeface="Century Gothic"/>
            </a:endParaRPr>
          </a:p>
          <a:p>
            <a:pPr indent="-215900" lvl="0" marL="228600" marR="0" rtl="0" algn="l">
              <a:lnSpc>
                <a:spcPct val="90000"/>
              </a:lnSpc>
              <a:spcBef>
                <a:spcPts val="500"/>
              </a:spcBef>
              <a:spcAft>
                <a:spcPts val="0"/>
              </a:spcAft>
              <a:buClr>
                <a:srgbClr val="73292A"/>
              </a:buClr>
              <a:buSzPts val="1400"/>
              <a:buFont typeface="Arial"/>
              <a:buChar char="•"/>
            </a:pPr>
            <a:r>
              <a:rPr lang="de-DE" sz="1400">
                <a:latin typeface="Century Gothic"/>
                <a:ea typeface="Century Gothic"/>
                <a:cs typeface="Century Gothic"/>
                <a:sym typeface="Century Gothic"/>
              </a:rPr>
              <a:t>Mettre à jour le fichier cahier des commandes. </a:t>
            </a:r>
            <a:endParaRPr sz="1400">
              <a:latin typeface="Century Gothic"/>
              <a:ea typeface="Century Gothic"/>
              <a:cs typeface="Century Gothic"/>
              <a:sym typeface="Century Gothic"/>
            </a:endParaRPr>
          </a:p>
          <a:p>
            <a:pPr indent="-215900" lvl="0" marL="228600" marR="0" rtl="0" algn="l">
              <a:lnSpc>
                <a:spcPct val="90000"/>
              </a:lnSpc>
              <a:spcBef>
                <a:spcPts val="500"/>
              </a:spcBef>
              <a:spcAft>
                <a:spcPts val="0"/>
              </a:spcAft>
              <a:buClr>
                <a:srgbClr val="73292A"/>
              </a:buClr>
              <a:buSzPts val="1400"/>
              <a:buFont typeface="Arial"/>
              <a:buChar char="•"/>
            </a:pPr>
            <a:r>
              <a:rPr lang="de-DE" sz="1400">
                <a:latin typeface="Century Gothic"/>
                <a:ea typeface="Century Gothic"/>
                <a:cs typeface="Century Gothic"/>
                <a:sym typeface="Century Gothic"/>
              </a:rPr>
              <a:t>Organiser la formation continue du rôle Tenue du magasin pour une bonne connaissance des produits.</a:t>
            </a:r>
            <a:endParaRPr sz="1400">
              <a:latin typeface="Century Gothic"/>
              <a:ea typeface="Century Gothic"/>
              <a:cs typeface="Century Gothic"/>
              <a:sym typeface="Century Gothic"/>
            </a:endParaRPr>
          </a:p>
        </p:txBody>
      </p:sp>
      <p:sp>
        <p:nvSpPr>
          <p:cNvPr id="587" name="Google Shape;587;p3"/>
          <p:cNvSpPr txBox="1"/>
          <p:nvPr>
            <p:ph idx="5" type="body"/>
          </p:nvPr>
        </p:nvSpPr>
        <p:spPr>
          <a:xfrm>
            <a:off x="7909560" y="19329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588" name="Google Shape;588;p3"/>
          <p:cNvSpPr txBox="1"/>
          <p:nvPr>
            <p:ph idx="6" type="body"/>
          </p:nvPr>
        </p:nvSpPr>
        <p:spPr>
          <a:xfrm>
            <a:off x="7909560" y="2400516"/>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Cho</a:t>
            </a:r>
            <a:r>
              <a:rPr lang="de-DE" sz="1500">
                <a:latin typeface="Century Gothic"/>
                <a:ea typeface="Century Gothic"/>
                <a:cs typeface="Century Gothic"/>
                <a:sym typeface="Century Gothic"/>
              </a:rPr>
              <a:t>ix</a:t>
            </a:r>
            <a:r>
              <a:rPr b="0" i="0" lang="de-DE" sz="1500" u="none" cap="none" strike="noStrike">
                <a:solidFill>
                  <a:schemeClr val="accent3"/>
                </a:solidFill>
                <a:latin typeface="Century Gothic"/>
                <a:ea typeface="Century Gothic"/>
                <a:cs typeface="Century Gothic"/>
                <a:sym typeface="Century Gothic"/>
              </a:rPr>
              <a:t> </a:t>
            </a:r>
            <a:r>
              <a:rPr lang="de-DE" sz="1500">
                <a:latin typeface="Century Gothic"/>
                <a:ea typeface="Century Gothic"/>
                <a:cs typeface="Century Gothic"/>
                <a:sym typeface="Century Gothic"/>
              </a:rPr>
              <a:t>d</a:t>
            </a:r>
            <a:r>
              <a:rPr b="0" i="0" lang="de-DE" sz="1500" u="none" cap="none" strike="noStrike">
                <a:solidFill>
                  <a:schemeClr val="accent3"/>
                </a:solidFill>
                <a:latin typeface="Century Gothic"/>
                <a:ea typeface="Century Gothic"/>
                <a:cs typeface="Century Gothic"/>
                <a:sym typeface="Century Gothic"/>
              </a:rPr>
              <a:t>es produits</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Choix des</a:t>
            </a:r>
            <a:r>
              <a:rPr b="0" i="0" lang="de-DE" sz="1500" u="none" cap="none" strike="noStrike">
                <a:solidFill>
                  <a:schemeClr val="accent3"/>
                </a:solidFill>
                <a:latin typeface="Century Gothic"/>
                <a:ea typeface="Century Gothic"/>
                <a:cs typeface="Century Gothic"/>
                <a:sym typeface="Century Gothic"/>
              </a:rPr>
              <a:t> producteurs</a:t>
            </a:r>
            <a:endParaRPr b="0" i="0" sz="1500" u="none" cap="none" strike="noStrike">
              <a:solidFill>
                <a:schemeClr val="accent3"/>
              </a:solidFill>
              <a:latin typeface="Century Gothic"/>
              <a:ea typeface="Century Gothic"/>
              <a:cs typeface="Century Gothic"/>
              <a:sym typeface="Century Gothic"/>
            </a:endParaRPr>
          </a:p>
          <a:p>
            <a:pPr indent="0" lvl="0" marL="0" marR="0" rtl="0" algn="l">
              <a:lnSpc>
                <a:spcPct val="90000"/>
              </a:lnSpc>
              <a:spcBef>
                <a:spcPts val="0"/>
              </a:spcBef>
              <a:spcAft>
                <a:spcPts val="0"/>
              </a:spcAft>
              <a:buSzPts val="1600"/>
              <a:buNone/>
            </a:pPr>
            <a:r>
              <a:t/>
            </a:r>
            <a:endParaRPr sz="1500">
              <a:latin typeface="Century Gothic"/>
              <a:ea typeface="Century Gothic"/>
              <a:cs typeface="Century Gothic"/>
              <a:sym typeface="Century Gothic"/>
            </a:endParaRPr>
          </a:p>
          <a:p>
            <a:pPr indent="0" lvl="0" marL="0" marR="0" rtl="0" algn="l">
              <a:lnSpc>
                <a:spcPct val="90000"/>
              </a:lnSpc>
              <a:spcBef>
                <a:spcPts val="0"/>
              </a:spcBef>
              <a:spcAft>
                <a:spcPts val="0"/>
              </a:spcAft>
              <a:buSzPts val="1600"/>
              <a:buNone/>
            </a:pPr>
            <a:r>
              <a:t/>
            </a:r>
            <a:endParaRPr sz="1500">
              <a:latin typeface="Century Gothic"/>
              <a:ea typeface="Century Gothic"/>
              <a:cs typeface="Century Gothic"/>
              <a:sym typeface="Century Gothic"/>
            </a:endParaRPr>
          </a:p>
          <a:p>
            <a:pPr indent="0" lvl="0" marL="0" marR="0" rtl="0" algn="l">
              <a:lnSpc>
                <a:spcPct val="90000"/>
              </a:lnSpc>
              <a:spcBef>
                <a:spcPts val="0"/>
              </a:spcBef>
              <a:spcAft>
                <a:spcPts val="0"/>
              </a:spcAft>
              <a:buSzPts val="1600"/>
              <a:buNone/>
            </a:pPr>
            <a:r>
              <a:rPr i="1" lang="de-DE" sz="1500">
                <a:latin typeface="Century Gothic"/>
                <a:ea typeface="Century Gothic"/>
                <a:cs typeface="Century Gothic"/>
                <a:sym typeface="Century Gothic"/>
              </a:rPr>
              <a:t>E</a:t>
            </a:r>
            <a:r>
              <a:rPr b="0" i="1" lang="de-DE" sz="1500" u="none" cap="none" strike="noStrike">
                <a:solidFill>
                  <a:schemeClr val="accent3"/>
                </a:solidFill>
                <a:latin typeface="Century Gothic"/>
                <a:ea typeface="Century Gothic"/>
                <a:cs typeface="Century Gothic"/>
                <a:sym typeface="Century Gothic"/>
              </a:rPr>
              <a:t>n respect avec la charte (origine, bio ou non utilisation de pesticide…).</a:t>
            </a:r>
            <a:endParaRPr b="0" i="1" sz="1500" u="none" cap="none" strike="noStrike">
              <a:solidFill>
                <a:schemeClr val="accent3"/>
              </a:solidFill>
              <a:latin typeface="Century Gothic"/>
              <a:ea typeface="Century Gothic"/>
              <a:cs typeface="Century Gothic"/>
              <a:sym typeface="Century Gothic"/>
            </a:endParaRPr>
          </a:p>
        </p:txBody>
      </p:sp>
      <p:sp>
        <p:nvSpPr>
          <p:cNvPr id="589" name="Google Shape;589;p3"/>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590" name="Google Shape;590;p3"/>
          <p:cNvSpPr txBox="1"/>
          <p:nvPr/>
        </p:nvSpPr>
        <p:spPr>
          <a:xfrm>
            <a:off x="3564100" y="6231113"/>
            <a:ext cx="77913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chemeClr val="dk1"/>
                </a:solidFill>
                <a:latin typeface="Century Gothic"/>
                <a:ea typeface="Century Gothic"/>
                <a:cs typeface="Century Gothic"/>
                <a:sym typeface="Century Gothic"/>
              </a:rPr>
              <a:t>* </a:t>
            </a:r>
            <a:r>
              <a:rPr b="0" i="0" lang="de-DE" sz="1300" u="none" cap="none" strike="noStrike">
                <a:solidFill>
                  <a:schemeClr val="accent3"/>
                </a:solidFill>
                <a:latin typeface="Century Gothic"/>
                <a:ea typeface="Century Gothic"/>
                <a:cs typeface="Century Gothic"/>
                <a:sym typeface="Century Gothic"/>
              </a:rPr>
              <a:t>moins chers, plus locaux, de meilleure qualité…</a:t>
            </a:r>
            <a:endParaRPr b="0" i="0" sz="1300" u="none" cap="none" strike="noStrike">
              <a:solidFill>
                <a:schemeClr val="accent3"/>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chemeClr val="accent3"/>
                </a:solidFill>
                <a:latin typeface="Century Gothic"/>
                <a:ea typeface="Century Gothic"/>
                <a:cs typeface="Century Gothic"/>
                <a:sym typeface="Century Gothic"/>
              </a:rPr>
              <a:t>** Tenue du magasin, Gestion des stocks, Promotion</a:t>
            </a:r>
            <a:endParaRPr b="0" i="0" sz="1300" u="none" cap="none" strike="noStrike">
              <a:solidFill>
                <a:schemeClr val="accent3"/>
              </a:solidFill>
              <a:latin typeface="Century Gothic"/>
              <a:ea typeface="Century Gothic"/>
              <a:cs typeface="Century Gothic"/>
              <a:sym typeface="Century Gothic"/>
            </a:endParaRPr>
          </a:p>
        </p:txBody>
      </p:sp>
      <p:sp>
        <p:nvSpPr>
          <p:cNvPr id="591" name="Google Shape;591;p3"/>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grpSp>
        <p:nvGrpSpPr>
          <p:cNvPr id="592" name="Google Shape;592;p3"/>
          <p:cNvGrpSpPr/>
          <p:nvPr/>
        </p:nvGrpSpPr>
        <p:grpSpPr>
          <a:xfrm>
            <a:off x="565550" y="381000"/>
            <a:ext cx="1072222" cy="713175"/>
            <a:chOff x="2340050" y="4497425"/>
            <a:chExt cx="1072222" cy="713175"/>
          </a:xfrm>
        </p:grpSpPr>
        <p:pic>
          <p:nvPicPr>
            <p:cNvPr id="593" name="Google Shape;593;p3"/>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594" name="Google Shape;594;p3"/>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595" name="Google Shape;595;p3"/>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596" name="Google Shape;596;p3"/>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3 pers</a:t>
            </a:r>
            <a:endParaRPr b="0" i="0" sz="1400" u="none" cap="none" strike="noStrike">
              <a:solidFill>
                <a:srgbClr val="000000"/>
              </a:solidFill>
              <a:latin typeface="Century Gothic"/>
              <a:ea typeface="Century Gothic"/>
              <a:cs typeface="Century Gothic"/>
              <a:sym typeface="Century Gothic"/>
            </a:endParaRPr>
          </a:p>
        </p:txBody>
      </p:sp>
      <p:sp>
        <p:nvSpPr>
          <p:cNvPr id="597" name="Google Shape;597;p3"/>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4 h / sem</a:t>
            </a:r>
            <a:endParaRPr b="0" i="0" sz="1400" u="none" cap="none" strike="noStrike">
              <a:solidFill>
                <a:srgbClr val="000000"/>
              </a:solidFill>
              <a:latin typeface="Century Gothic"/>
              <a:ea typeface="Century Gothic"/>
              <a:cs typeface="Century Gothic"/>
              <a:sym typeface="Century Gothic"/>
            </a:endParaRPr>
          </a:p>
        </p:txBody>
      </p:sp>
      <p:sp>
        <p:nvSpPr>
          <p:cNvPr id="598" name="Google Shape;598;p3"/>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599" name="Google Shape;599;p3"/>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600" name="Google Shape;600;p3"/>
          <p:cNvSpPr txBox="1"/>
          <p:nvPr/>
        </p:nvSpPr>
        <p:spPr>
          <a:xfrm>
            <a:off x="1331875" y="4760950"/>
            <a:ext cx="2743200" cy="14115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Notions en réglementation alimentaire, outils informatiques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Curiosité, réactivité, capacités à prendre des initiatives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Travail en équipe, capacités pédagogiques</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g275cc428c7c_1_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607" name="Google Shape;607;g275cc428c7c_1_0"/>
          <p:cNvSpPr txBox="1"/>
          <p:nvPr>
            <p:ph idx="2" type="body"/>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Faire connaître la coopérative au grand public par une communication dynamique et attractive afin d’augmenter la clientèle et le nombre de membres.</a:t>
            </a:r>
            <a:endParaRPr b="0" i="0" sz="1500" u="none" cap="none" strike="noStrike">
              <a:solidFill>
                <a:schemeClr val="accent3"/>
              </a:solidFill>
              <a:latin typeface="Century Gothic"/>
              <a:ea typeface="Century Gothic"/>
              <a:cs typeface="Century Gothic"/>
              <a:sym typeface="Century Gothic"/>
            </a:endParaRPr>
          </a:p>
        </p:txBody>
      </p:sp>
      <p:sp>
        <p:nvSpPr>
          <p:cNvPr id="608" name="Google Shape;608;g275cc428c7c_1_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609" name="Google Shape;609;g275cc428c7c_1_0"/>
          <p:cNvSpPr txBox="1"/>
          <p:nvPr>
            <p:ph idx="4" type="body"/>
          </p:nvPr>
        </p:nvSpPr>
        <p:spPr>
          <a:xfrm>
            <a:off x="4586575" y="2401209"/>
            <a:ext cx="3200400" cy="34755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Préparer des affiches et des flyers pour les événements, et des fiches d’information sur les produits.</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Gérer les réseaux sociaux*. </a:t>
            </a:r>
            <a:endParaRPr sz="1500">
              <a:latin typeface="Century Gothic"/>
              <a:ea typeface="Century Gothic"/>
              <a:cs typeface="Century Gothic"/>
              <a:sym typeface="Century Gothic"/>
            </a:endParaRPr>
          </a:p>
          <a:p>
            <a:pPr indent="0" lvl="0" marL="0" marR="0" rtl="0" algn="l">
              <a:lnSpc>
                <a:spcPct val="90000"/>
              </a:lnSpc>
              <a:spcBef>
                <a:spcPts val="1000"/>
              </a:spcBef>
              <a:spcAft>
                <a:spcPts val="0"/>
              </a:spcAft>
              <a:buSzPts val="1600"/>
              <a:buNone/>
            </a:pPr>
            <a:r>
              <a:t/>
            </a:r>
            <a:endParaRPr i="1" sz="1500">
              <a:highlight>
                <a:srgbClr val="FFFF00"/>
              </a:highlight>
              <a:latin typeface="Century Gothic"/>
              <a:ea typeface="Century Gothic"/>
              <a:cs typeface="Century Gothic"/>
              <a:sym typeface="Century Gothic"/>
            </a:endParaRPr>
          </a:p>
        </p:txBody>
      </p:sp>
      <p:sp>
        <p:nvSpPr>
          <p:cNvPr id="610" name="Google Shape;610;g275cc428c7c_1_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611" name="Google Shape;611;g275cc428c7c_1_0"/>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Les communications, leur contenu, et les canaux.</a:t>
            </a:r>
            <a:endParaRPr sz="1500">
              <a:latin typeface="Century Gothic"/>
              <a:ea typeface="Century Gothic"/>
              <a:cs typeface="Century Gothic"/>
              <a:sym typeface="Century Gothic"/>
            </a:endParaRPr>
          </a:p>
        </p:txBody>
      </p:sp>
      <p:sp>
        <p:nvSpPr>
          <p:cNvPr id="612" name="Google Shape;612;g275cc428c7c_1_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613" name="Google Shape;613;g275cc428c7c_1_0"/>
          <p:cNvSpPr txBox="1"/>
          <p:nvPr/>
        </p:nvSpPr>
        <p:spPr>
          <a:xfrm>
            <a:off x="3564100" y="6231113"/>
            <a:ext cx="77913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Gill Sans"/>
                <a:ea typeface="Gill Sans"/>
                <a:cs typeface="Gill Sans"/>
                <a:sym typeface="Gill Sans"/>
              </a:rPr>
              <a:t>* </a:t>
            </a:r>
            <a:r>
              <a:rPr b="0" i="0" lang="de-DE" sz="1300" u="none" cap="none" strike="noStrike">
                <a:solidFill>
                  <a:schemeClr val="accent3"/>
                </a:solidFill>
                <a:latin typeface="Century Gothic"/>
                <a:ea typeface="Century Gothic"/>
                <a:cs typeface="Century Gothic"/>
                <a:sym typeface="Century Gothic"/>
              </a:rPr>
              <a:t>publication des nouveautés avec informations spécifiques, des animations, des autres annonces, répondre aux messages, …</a:t>
            </a:r>
            <a:endParaRPr b="0" i="0" sz="1300" u="none" cap="none" strike="noStrike">
              <a:solidFill>
                <a:srgbClr val="000000"/>
              </a:solidFill>
              <a:latin typeface="Gill Sans"/>
              <a:ea typeface="Gill Sans"/>
              <a:cs typeface="Gill Sans"/>
              <a:sym typeface="Gill Sans"/>
            </a:endParaRPr>
          </a:p>
        </p:txBody>
      </p:sp>
      <p:sp>
        <p:nvSpPr>
          <p:cNvPr id="614" name="Google Shape;614;g275cc428c7c_1_0"/>
          <p:cNvSpPr txBox="1"/>
          <p:nvPr>
            <p:ph type="title"/>
          </p:nvPr>
        </p:nvSpPr>
        <p:spPr>
          <a:xfrm>
            <a:off x="839788" y="4413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PROMOTION</a:t>
            </a:r>
            <a:endParaRPr b="1" i="0" sz="4400" u="none" cap="none" strike="noStrike">
              <a:solidFill>
                <a:schemeClr val="accent3"/>
              </a:solidFill>
              <a:latin typeface="Century Gothic"/>
              <a:ea typeface="Century Gothic"/>
              <a:cs typeface="Century Gothic"/>
              <a:sym typeface="Century Gothic"/>
            </a:endParaRPr>
          </a:p>
        </p:txBody>
      </p:sp>
      <p:grpSp>
        <p:nvGrpSpPr>
          <p:cNvPr id="615" name="Google Shape;615;g275cc428c7c_1_0"/>
          <p:cNvGrpSpPr/>
          <p:nvPr/>
        </p:nvGrpSpPr>
        <p:grpSpPr>
          <a:xfrm>
            <a:off x="565550" y="381000"/>
            <a:ext cx="1072222" cy="713175"/>
            <a:chOff x="2340050" y="4497425"/>
            <a:chExt cx="1072222" cy="713175"/>
          </a:xfrm>
        </p:grpSpPr>
        <p:pic>
          <p:nvPicPr>
            <p:cNvPr id="616" name="Google Shape;616;g275cc428c7c_1_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617" name="Google Shape;617;g275cc428c7c_1_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618" name="Google Shape;618;g275cc428c7c_1_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619" name="Google Shape;619;g275cc428c7c_1_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2 pers</a:t>
            </a:r>
            <a:endParaRPr b="0" i="0" sz="1400" u="none" cap="none" strike="noStrike">
              <a:solidFill>
                <a:srgbClr val="000000"/>
              </a:solidFill>
              <a:latin typeface="Century Gothic"/>
              <a:ea typeface="Century Gothic"/>
              <a:cs typeface="Century Gothic"/>
              <a:sym typeface="Century Gothic"/>
            </a:endParaRPr>
          </a:p>
        </p:txBody>
      </p:sp>
      <p:sp>
        <p:nvSpPr>
          <p:cNvPr id="620" name="Google Shape;620;g275cc428c7c_1_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3-4 h / sem</a:t>
            </a:r>
            <a:endParaRPr b="0" i="0" sz="1400" u="none" cap="none" strike="noStrike">
              <a:solidFill>
                <a:srgbClr val="000000"/>
              </a:solidFill>
              <a:latin typeface="Century Gothic"/>
              <a:ea typeface="Century Gothic"/>
              <a:cs typeface="Century Gothic"/>
              <a:sym typeface="Century Gothic"/>
            </a:endParaRPr>
          </a:p>
        </p:txBody>
      </p:sp>
      <p:sp>
        <p:nvSpPr>
          <p:cNvPr id="621" name="Google Shape;621;g275cc428c7c_1_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622" name="Google Shape;622;g275cc428c7c_1_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623" name="Google Shape;623;g275cc428c7c_1_0"/>
          <p:cNvSpPr txBox="1"/>
          <p:nvPr/>
        </p:nvSpPr>
        <p:spPr>
          <a:xfrm>
            <a:off x="1331875" y="4958752"/>
            <a:ext cx="2691900" cy="12138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Connaissances en marketing, capacité à motiver</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rédactionnelles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 aisance avec les réseaux sociaux</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Discipline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g275cc428c7c_1_13"/>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630" name="Google Shape;630;g275cc428c7c_1_13"/>
          <p:cNvSpPr txBox="1"/>
          <p:nvPr>
            <p:ph idx="2" type="body"/>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Mettre en avant les produits vendus à Epi’Vrac, ainsi que leurs producteurs par une présentation dynamique et interactive.</a:t>
            </a:r>
            <a:endParaRPr b="0" i="0" sz="1500" u="none" cap="none" strike="noStrike">
              <a:solidFill>
                <a:schemeClr val="accent3"/>
              </a:solidFill>
              <a:latin typeface="Century Gothic"/>
              <a:ea typeface="Century Gothic"/>
              <a:cs typeface="Century Gothic"/>
              <a:sym typeface="Century Gothic"/>
            </a:endParaRPr>
          </a:p>
        </p:txBody>
      </p:sp>
      <p:sp>
        <p:nvSpPr>
          <p:cNvPr id="631" name="Google Shape;631;g275cc428c7c_1_13"/>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632" name="Google Shape;632;g275cc428c7c_1_13"/>
          <p:cNvSpPr txBox="1"/>
          <p:nvPr>
            <p:ph idx="4" type="body"/>
          </p:nvPr>
        </p:nvSpPr>
        <p:spPr>
          <a:xfrm>
            <a:off x="4586575" y="2401209"/>
            <a:ext cx="3200400" cy="34755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Définir un plan de vente pour l’ensemble des animations et de la présentation des produits à mettre en avant dans le magasin et les vitrines. </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Transmettre les informations sur le plan de vente établi au rôle Promotion.</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Organiser des animations au magasin*.</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Organiser des rencontres chez les producteurs**.</a:t>
            </a:r>
            <a:endParaRPr sz="1500">
              <a:latin typeface="Century Gothic"/>
              <a:ea typeface="Century Gothic"/>
              <a:cs typeface="Century Gothic"/>
              <a:sym typeface="Century Gothic"/>
            </a:endParaRPr>
          </a:p>
        </p:txBody>
      </p:sp>
      <p:sp>
        <p:nvSpPr>
          <p:cNvPr id="633" name="Google Shape;633;g275cc428c7c_1_13"/>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634" name="Google Shape;634;g275cc428c7c_1_13"/>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Les vitrines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Les animations en magasin et chez les producteurs.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L'aménagement du magasin selon besoins (conception, commande du mobilier et de contenants).</a:t>
            </a:r>
            <a:endParaRPr sz="1500">
              <a:latin typeface="Century Gothic"/>
              <a:ea typeface="Century Gothic"/>
              <a:cs typeface="Century Gothic"/>
              <a:sym typeface="Century Gothic"/>
            </a:endParaRPr>
          </a:p>
        </p:txBody>
      </p:sp>
      <p:sp>
        <p:nvSpPr>
          <p:cNvPr id="635" name="Google Shape;635;g275cc428c7c_1_13"/>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636" name="Google Shape;636;g275cc428c7c_1_13"/>
          <p:cNvSpPr txBox="1"/>
          <p:nvPr/>
        </p:nvSpPr>
        <p:spPr>
          <a:xfrm>
            <a:off x="3564100" y="6231113"/>
            <a:ext cx="77913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a:t>
            </a:r>
            <a:r>
              <a:rPr b="0" i="0" lang="de-DE" sz="1300" u="none" cap="none" strike="noStrike">
                <a:solidFill>
                  <a:schemeClr val="accent3"/>
                </a:solidFill>
                <a:latin typeface="Century Gothic"/>
                <a:ea typeface="Century Gothic"/>
                <a:cs typeface="Century Gothic"/>
                <a:sym typeface="Century Gothic"/>
              </a:rPr>
              <a:t>Dégustations avec des producteurs, châtaignes grillées et biscômes, Chandeleur, Désalpe, …</a:t>
            </a:r>
            <a:endParaRPr b="0" i="0" sz="1300" u="none" cap="none" strike="noStrike">
              <a:solidFill>
                <a:srgbClr val="000000"/>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a:t>
            </a:r>
            <a:r>
              <a:rPr b="0" i="0" lang="de-DE" sz="1300" u="none" cap="none" strike="noStrike">
                <a:solidFill>
                  <a:schemeClr val="accent3"/>
                </a:solidFill>
                <a:latin typeface="Century Gothic"/>
                <a:ea typeface="Century Gothic"/>
                <a:cs typeface="Century Gothic"/>
                <a:sym typeface="Century Gothic"/>
              </a:rPr>
              <a:t>Visites, ateliers découverte, …</a:t>
            </a:r>
            <a:endParaRPr b="0" i="0" sz="1300" u="none" cap="none" strike="noStrike">
              <a:solidFill>
                <a:srgbClr val="000000"/>
              </a:solidFill>
              <a:latin typeface="Century Gothic"/>
              <a:ea typeface="Century Gothic"/>
              <a:cs typeface="Century Gothic"/>
              <a:sym typeface="Century Gothic"/>
            </a:endParaRPr>
          </a:p>
        </p:txBody>
      </p:sp>
      <p:sp>
        <p:nvSpPr>
          <p:cNvPr id="637" name="Google Shape;637;g275cc428c7c_1_13"/>
          <p:cNvSpPr txBox="1"/>
          <p:nvPr>
            <p:ph type="title"/>
          </p:nvPr>
        </p:nvSpPr>
        <p:spPr>
          <a:xfrm>
            <a:off x="839788" y="4413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ANIMATION PRODUITS</a:t>
            </a:r>
            <a:endParaRPr b="1" i="0" sz="4400" u="none" cap="none" strike="noStrike">
              <a:solidFill>
                <a:schemeClr val="accent3"/>
              </a:solidFill>
              <a:latin typeface="Century Gothic"/>
              <a:ea typeface="Century Gothic"/>
              <a:cs typeface="Century Gothic"/>
              <a:sym typeface="Century Gothic"/>
            </a:endParaRPr>
          </a:p>
        </p:txBody>
      </p:sp>
      <p:grpSp>
        <p:nvGrpSpPr>
          <p:cNvPr id="638" name="Google Shape;638;g275cc428c7c_1_13"/>
          <p:cNvGrpSpPr/>
          <p:nvPr/>
        </p:nvGrpSpPr>
        <p:grpSpPr>
          <a:xfrm>
            <a:off x="565550" y="381000"/>
            <a:ext cx="1072222" cy="713175"/>
            <a:chOff x="2340050" y="4497425"/>
            <a:chExt cx="1072222" cy="713175"/>
          </a:xfrm>
        </p:grpSpPr>
        <p:pic>
          <p:nvPicPr>
            <p:cNvPr id="639" name="Google Shape;639;g275cc428c7c_1_13"/>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640" name="Google Shape;640;g275cc428c7c_1_13"/>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641" name="Google Shape;641;g275cc428c7c_1_13"/>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642" name="Google Shape;642;g275cc428c7c_1_13"/>
          <p:cNvSpPr txBox="1"/>
          <p:nvPr/>
        </p:nvSpPr>
        <p:spPr>
          <a:xfrm>
            <a:off x="565301" y="1223775"/>
            <a:ext cx="27432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 + soutiens spécifiques (dégustation, événements, …)</a:t>
            </a:r>
            <a:endParaRPr b="0" i="0" sz="1400" u="none" cap="none" strike="noStrike">
              <a:solidFill>
                <a:srgbClr val="000000"/>
              </a:solidFill>
              <a:latin typeface="Century Gothic"/>
              <a:ea typeface="Century Gothic"/>
              <a:cs typeface="Century Gothic"/>
              <a:sym typeface="Century Gothic"/>
            </a:endParaRPr>
          </a:p>
        </p:txBody>
      </p:sp>
      <p:sp>
        <p:nvSpPr>
          <p:cNvPr id="643" name="Google Shape;643;g275cc428c7c_1_13"/>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8 h / sem</a:t>
            </a:r>
            <a:endParaRPr b="0" i="0" sz="1400" u="none" cap="none" strike="noStrike">
              <a:solidFill>
                <a:srgbClr val="000000"/>
              </a:solidFill>
              <a:latin typeface="Century Gothic"/>
              <a:ea typeface="Century Gothic"/>
              <a:cs typeface="Century Gothic"/>
              <a:sym typeface="Century Gothic"/>
            </a:endParaRPr>
          </a:p>
        </p:txBody>
      </p:sp>
      <p:sp>
        <p:nvSpPr>
          <p:cNvPr id="644" name="Google Shape;644;g275cc428c7c_1_13"/>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645" name="Google Shape;645;g275cc428c7c_1_13"/>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646" name="Google Shape;646;g275cc428c7c_1_13"/>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Connaissances en marketing</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pédagogiques et commerciales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Normes d’hygiène alimentaires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planification</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g275cc428c7c_1_27"/>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extLst>
                  <a:ext uri="http://customooxmlschemas.google.com/">
                    <go:slidesCustomData xmlns:go="http://customooxmlschemas.google.com/" textRoundtripDataId="5"/>
                  </a:ext>
                </a:extLst>
              </a:rPr>
              <a:t>A</a:t>
            </a:r>
            <a:r>
              <a:rPr b="1" lang="de-DE">
                <a:latin typeface="Century Gothic"/>
                <a:ea typeface="Century Gothic"/>
                <a:cs typeface="Century Gothic"/>
                <a:sym typeface="Century Gothic"/>
              </a:rPr>
              <a:t>NIMATION DES MEMBRES</a:t>
            </a:r>
            <a:endParaRPr b="1" i="0" sz="4400" u="none" cap="none" strike="noStrike">
              <a:solidFill>
                <a:schemeClr val="accent3"/>
              </a:solidFill>
              <a:latin typeface="Century Gothic"/>
              <a:ea typeface="Century Gothic"/>
              <a:cs typeface="Century Gothic"/>
              <a:sym typeface="Century Gothic"/>
            </a:endParaRPr>
          </a:p>
        </p:txBody>
      </p:sp>
      <p:sp>
        <p:nvSpPr>
          <p:cNvPr id="653" name="Google Shape;653;g275cc428c7c_1_27"/>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654" name="Google Shape;654;g275cc428c7c_1_27"/>
          <p:cNvSpPr txBox="1"/>
          <p:nvPr>
            <p:ph idx="2" type="body"/>
          </p:nvPr>
        </p:nvSpPr>
        <p:spPr>
          <a:xfrm>
            <a:off x="1124712" y="2401200"/>
            <a:ext cx="3200400" cy="3321000"/>
          </a:xfrm>
          <a:prstGeom prst="rect">
            <a:avLst/>
          </a:prstGeom>
          <a:noFill/>
          <a:ln>
            <a:noFill/>
          </a:ln>
        </p:spPr>
        <p:txBody>
          <a:bodyPr anchorCtr="0" anchor="t" bIns="45700" lIns="91425" spcFirstLastPara="1" rIns="91425" wrap="square" tIns="45700">
            <a:normAutofit/>
          </a:bodyPr>
          <a:lstStyle/>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Trouver de nouveaux membres.</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Renforcer les liens entre les membres.</a:t>
            </a:r>
            <a:endParaRPr sz="1500">
              <a:latin typeface="Century Gothic"/>
              <a:ea typeface="Century Gothic"/>
              <a:cs typeface="Century Gothic"/>
              <a:sym typeface="Century Gothic"/>
            </a:endParaRPr>
          </a:p>
        </p:txBody>
      </p:sp>
      <p:sp>
        <p:nvSpPr>
          <p:cNvPr id="655" name="Google Shape;655;g275cc428c7c_1_27"/>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656" name="Google Shape;656;g275cc428c7c_1_27"/>
          <p:cNvSpPr txBox="1"/>
          <p:nvPr>
            <p:ph idx="4" type="body"/>
          </p:nvPr>
        </p:nvSpPr>
        <p:spPr>
          <a:xfrm>
            <a:off x="4586575" y="2401209"/>
            <a:ext cx="3200400" cy="3475500"/>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Organiser des événements ponctuels*.</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Transmettre les informations sur les événements au rôle Communication interne.</a:t>
            </a:r>
            <a:endParaRPr sz="1500">
              <a:latin typeface="Century Gothic"/>
              <a:ea typeface="Century Gothic"/>
              <a:cs typeface="Century Gothic"/>
              <a:sym typeface="Century Gothic"/>
            </a:endParaRPr>
          </a:p>
        </p:txBody>
      </p:sp>
      <p:sp>
        <p:nvSpPr>
          <p:cNvPr id="657" name="Google Shape;657;g275cc428c7c_1_27"/>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658" name="Google Shape;658;g275cc428c7c_1_27"/>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rmAutofit/>
          </a:bodyPr>
          <a:lstStyle/>
          <a:p>
            <a:pPr indent="-22225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Les événements pour les membres.</a:t>
            </a:r>
            <a:endParaRPr sz="1500">
              <a:latin typeface="Century Gothic"/>
              <a:ea typeface="Century Gothic"/>
              <a:cs typeface="Century Gothic"/>
              <a:sym typeface="Century Gothic"/>
            </a:endParaRPr>
          </a:p>
        </p:txBody>
      </p:sp>
      <p:sp>
        <p:nvSpPr>
          <p:cNvPr id="659" name="Google Shape;659;g275cc428c7c_1_27"/>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660" name="Google Shape;660;g275cc428c7c_1_27"/>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Fête anniversaire, ateliers entre membres, pique-nique canadien, mini-conférences …</a:t>
            </a:r>
            <a:endParaRPr b="0" i="0" sz="1300" u="none" cap="none" strike="noStrike">
              <a:solidFill>
                <a:srgbClr val="000000"/>
              </a:solidFill>
              <a:latin typeface="Century Gothic"/>
              <a:ea typeface="Century Gothic"/>
              <a:cs typeface="Century Gothic"/>
              <a:sym typeface="Century Gothic"/>
            </a:endParaRPr>
          </a:p>
        </p:txBody>
      </p:sp>
      <p:grpSp>
        <p:nvGrpSpPr>
          <p:cNvPr id="661" name="Google Shape;661;g275cc428c7c_1_27"/>
          <p:cNvGrpSpPr/>
          <p:nvPr/>
        </p:nvGrpSpPr>
        <p:grpSpPr>
          <a:xfrm>
            <a:off x="565550" y="381000"/>
            <a:ext cx="1072222" cy="713175"/>
            <a:chOff x="2340050" y="4497425"/>
            <a:chExt cx="1072222" cy="713175"/>
          </a:xfrm>
        </p:grpSpPr>
        <p:pic>
          <p:nvPicPr>
            <p:cNvPr id="662" name="Google Shape;662;g275cc428c7c_1_27"/>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663" name="Google Shape;663;g275cc428c7c_1_27"/>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664" name="Google Shape;664;g275cc428c7c_1_27"/>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665" name="Google Shape;665;g275cc428c7c_1_27"/>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1-2 pers</a:t>
            </a:r>
            <a:endParaRPr b="0" i="0" sz="1400" u="none" cap="none" strike="noStrike">
              <a:solidFill>
                <a:srgbClr val="000000"/>
              </a:solidFill>
              <a:latin typeface="Century Gothic"/>
              <a:ea typeface="Century Gothic"/>
              <a:cs typeface="Century Gothic"/>
              <a:sym typeface="Century Gothic"/>
            </a:endParaRPr>
          </a:p>
        </p:txBody>
      </p:sp>
      <p:sp>
        <p:nvSpPr>
          <p:cNvPr id="666" name="Google Shape;666;g275cc428c7c_1_27"/>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2 h / sem</a:t>
            </a:r>
            <a:endParaRPr b="0" i="0" sz="1400" u="none" cap="none" strike="noStrike">
              <a:solidFill>
                <a:srgbClr val="000000"/>
              </a:solidFill>
              <a:latin typeface="Century Gothic"/>
              <a:ea typeface="Century Gothic"/>
              <a:cs typeface="Century Gothic"/>
              <a:sym typeface="Century Gothic"/>
            </a:endParaRPr>
          </a:p>
        </p:txBody>
      </p:sp>
      <p:sp>
        <p:nvSpPr>
          <p:cNvPr id="667" name="Google Shape;667;g275cc428c7c_1_27"/>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668" name="Google Shape;668;g275cc428c7c_1_27"/>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669" name="Google Shape;669;g275cc428c7c_1_27"/>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à motiver</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planification</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Créativité</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g27454d51962_0_212"/>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de-DE">
                <a:latin typeface="Century Gothic"/>
                <a:ea typeface="Century Gothic"/>
                <a:cs typeface="Century Gothic"/>
                <a:sym typeface="Century Gothic"/>
              </a:rPr>
              <a:t>ANALYSES DES VENTES</a:t>
            </a:r>
            <a:endParaRPr b="1">
              <a:latin typeface="Century Gothic"/>
              <a:ea typeface="Century Gothic"/>
              <a:cs typeface="Century Gothic"/>
              <a:sym typeface="Century Gothic"/>
            </a:endParaRPr>
          </a:p>
        </p:txBody>
      </p:sp>
      <p:sp>
        <p:nvSpPr>
          <p:cNvPr id="676" name="Google Shape;676;g27454d51962_0_212"/>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Raison d’être</a:t>
            </a:r>
            <a:endParaRPr b="1">
              <a:latin typeface="Century Gothic"/>
              <a:ea typeface="Century Gothic"/>
              <a:cs typeface="Century Gothic"/>
              <a:sym typeface="Century Gothic"/>
            </a:endParaRPr>
          </a:p>
        </p:txBody>
      </p:sp>
      <p:sp>
        <p:nvSpPr>
          <p:cNvPr id="677" name="Google Shape;677;g27454d51962_0_212"/>
          <p:cNvSpPr txBox="1"/>
          <p:nvPr>
            <p:ph idx="2" type="body"/>
          </p:nvPr>
        </p:nvSpPr>
        <p:spPr>
          <a:xfrm>
            <a:off x="112320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Mettre à disposition du rôle Choix de l’assortiment les informations factuelles des ventes.</a:t>
            </a:r>
            <a:endParaRPr sz="1500">
              <a:latin typeface="Century Gothic"/>
              <a:ea typeface="Century Gothic"/>
              <a:cs typeface="Century Gothic"/>
              <a:sym typeface="Century Gothic"/>
            </a:endParaRPr>
          </a:p>
        </p:txBody>
      </p:sp>
      <p:sp>
        <p:nvSpPr>
          <p:cNvPr id="678" name="Google Shape;678;g27454d51962_0_212"/>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Attendus</a:t>
            </a:r>
            <a:endParaRPr b="1">
              <a:latin typeface="Century Gothic"/>
              <a:ea typeface="Century Gothic"/>
              <a:cs typeface="Century Gothic"/>
              <a:sym typeface="Century Gothic"/>
            </a:endParaRPr>
          </a:p>
        </p:txBody>
      </p:sp>
      <p:sp>
        <p:nvSpPr>
          <p:cNvPr id="679" name="Google Shape;679;g27454d51962_0_212"/>
          <p:cNvSpPr txBox="1"/>
          <p:nvPr>
            <p:ph idx="4" type="body"/>
          </p:nvPr>
        </p:nvSpPr>
        <p:spPr>
          <a:xfrm>
            <a:off x="4498848"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Extraire au moins une fois par semestre les données de vente de la caisse et les analyser pour dégager les tendances et faire des suggestions en conséquence au rôle Choix de l’assortiment.</a:t>
            </a:r>
            <a:endParaRPr sz="1500">
              <a:latin typeface="Century Gothic"/>
              <a:ea typeface="Century Gothic"/>
              <a:cs typeface="Century Gothic"/>
              <a:sym typeface="Century Gothic"/>
            </a:endParaRPr>
          </a:p>
          <a:p>
            <a:pPr indent="0" lvl="0" marL="0" rtl="0" algn="l">
              <a:lnSpc>
                <a:spcPct val="90000"/>
              </a:lnSpc>
              <a:spcBef>
                <a:spcPts val="1000"/>
              </a:spcBef>
              <a:spcAft>
                <a:spcPts val="0"/>
              </a:spcAft>
              <a:buSzPts val="1600"/>
              <a:buNone/>
            </a:pPr>
            <a:r>
              <a:t/>
            </a:r>
            <a:endParaRPr>
              <a:latin typeface="Century Gothic"/>
              <a:ea typeface="Century Gothic"/>
              <a:cs typeface="Century Gothic"/>
              <a:sym typeface="Century Gothic"/>
            </a:endParaRPr>
          </a:p>
        </p:txBody>
      </p:sp>
      <p:sp>
        <p:nvSpPr>
          <p:cNvPr id="680" name="Google Shape;680;g27454d51962_0_212"/>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latin typeface="Century Gothic"/>
                <a:ea typeface="Century Gothic"/>
                <a:cs typeface="Century Gothic"/>
                <a:sym typeface="Century Gothic"/>
              </a:rPr>
              <a:t>‹#›</a:t>
            </a:fld>
            <a:endParaRPr>
              <a:latin typeface="Century Gothic"/>
              <a:ea typeface="Century Gothic"/>
              <a:cs typeface="Century Gothic"/>
              <a:sym typeface="Century Gothic"/>
            </a:endParaRPr>
          </a:p>
        </p:txBody>
      </p:sp>
      <p:sp>
        <p:nvSpPr>
          <p:cNvPr id="681" name="Google Shape;681;g27454d51962_0_212"/>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Domaine d’autorité</a:t>
            </a:r>
            <a:endParaRPr b="1">
              <a:latin typeface="Century Gothic"/>
              <a:ea typeface="Century Gothic"/>
              <a:cs typeface="Century Gothic"/>
              <a:sym typeface="Century Gothic"/>
            </a:endParaRPr>
          </a:p>
        </p:txBody>
      </p:sp>
      <p:sp>
        <p:nvSpPr>
          <p:cNvPr id="682" name="Google Shape;682;g27454d51962_0_212"/>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grpSp>
        <p:nvGrpSpPr>
          <p:cNvPr id="683" name="Google Shape;683;g27454d51962_0_212"/>
          <p:cNvGrpSpPr/>
          <p:nvPr/>
        </p:nvGrpSpPr>
        <p:grpSpPr>
          <a:xfrm>
            <a:off x="565550" y="381000"/>
            <a:ext cx="1072222" cy="713175"/>
            <a:chOff x="2340050" y="4497425"/>
            <a:chExt cx="1072222" cy="713175"/>
          </a:xfrm>
        </p:grpSpPr>
        <p:pic>
          <p:nvPicPr>
            <p:cNvPr id="684" name="Google Shape;684;g27454d51962_0_212"/>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685" name="Google Shape;685;g27454d51962_0_212"/>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686" name="Google Shape;686;g27454d51962_0_212"/>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687" name="Google Shape;687;g27454d51962_0_212"/>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688" name="Google Shape;688;g27454d51962_0_212"/>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8 h / mois</a:t>
            </a:r>
            <a:endParaRPr b="0" i="0" sz="1400" u="none" cap="none" strike="noStrike">
              <a:solidFill>
                <a:srgbClr val="000000"/>
              </a:solidFill>
              <a:latin typeface="Century Gothic"/>
              <a:ea typeface="Century Gothic"/>
              <a:cs typeface="Century Gothic"/>
              <a:sym typeface="Century Gothic"/>
            </a:endParaRPr>
          </a:p>
        </p:txBody>
      </p:sp>
      <p:sp>
        <p:nvSpPr>
          <p:cNvPr id="689" name="Google Shape;689;g27454d51962_0_212"/>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690" name="Google Shape;690;g27454d51962_0_212"/>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691" name="Google Shape;691;g27454d51962_0_212"/>
          <p:cNvSpPr txBox="1"/>
          <p:nvPr/>
        </p:nvSpPr>
        <p:spPr>
          <a:xfrm>
            <a:off x="1331875" y="5091575"/>
            <a:ext cx="27432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Alpha Cash, outils informatiques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Aisance avec les chiffres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Esprit d’analyse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g27454d51962_0_34"/>
          <p:cNvSpPr txBox="1"/>
          <p:nvPr>
            <p:ph type="title"/>
          </p:nvPr>
        </p:nvSpPr>
        <p:spPr>
          <a:xfrm>
            <a:off x="1153643" y="4097965"/>
            <a:ext cx="9884700" cy="731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00"/>
              <a:buNone/>
            </a:pPr>
            <a:r>
              <a:rPr lang="de-DE">
                <a:latin typeface="Century Gothic"/>
                <a:ea typeface="Century Gothic"/>
                <a:cs typeface="Century Gothic"/>
                <a:sym typeface="Century Gothic"/>
              </a:rPr>
              <a:t>Administration et finances</a:t>
            </a:r>
            <a:endParaRPr>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27a3e7c4bf1_0_0"/>
          <p:cNvSpPr/>
          <p:nvPr/>
        </p:nvSpPr>
        <p:spPr>
          <a:xfrm>
            <a:off x="208325" y="0"/>
            <a:ext cx="12051300" cy="6794100"/>
          </a:xfrm>
          <a:prstGeom prst="ellipse">
            <a:avLst/>
          </a:prstGeom>
          <a:solidFill>
            <a:srgbClr val="E06666"/>
          </a:solidFill>
          <a:ln cap="flat" cmpd="sng" w="9525">
            <a:solidFill>
              <a:schemeClr val="dk2"/>
            </a:solidFill>
            <a:prstDash val="solid"/>
            <a:round/>
            <a:headEnd len="sm" w="sm" type="none"/>
            <a:tailEnd len="sm" w="sm" type="none"/>
          </a:ln>
        </p:spPr>
        <p:txBody>
          <a:bodyPr anchorCtr="0" anchor="b" bIns="121900" lIns="121900" spcFirstLastPara="1" rIns="121900" wrap="square" tIns="4248000">
            <a:noAutofit/>
          </a:bodyPr>
          <a:lstStyle/>
          <a:p>
            <a:pPr indent="0" lvl="0" marL="0" marR="0" rtl="0" algn="ctr">
              <a:lnSpc>
                <a:spcPct val="100000"/>
              </a:lnSpc>
              <a:spcBef>
                <a:spcPts val="0"/>
              </a:spcBef>
              <a:spcAft>
                <a:spcPts val="0"/>
              </a:spcAft>
              <a:buClr>
                <a:schemeClr val="dk1"/>
              </a:buClr>
              <a:buSzPts val="1600"/>
              <a:buFont typeface="Arial"/>
              <a:buNone/>
            </a:pPr>
            <a:r>
              <a:t/>
            </a:r>
            <a:endParaRPr b="0" i="0" sz="1400" u="none" cap="none" strike="noStrike">
              <a:solidFill>
                <a:schemeClr val="dk1"/>
              </a:solidFill>
              <a:latin typeface="Arial"/>
              <a:ea typeface="Arial"/>
              <a:cs typeface="Arial"/>
              <a:sym typeface="Arial"/>
            </a:endParaRPr>
          </a:p>
        </p:txBody>
      </p:sp>
      <p:sp>
        <p:nvSpPr>
          <p:cNvPr id="225" name="Google Shape;225;g27a3e7c4bf1_0_0"/>
          <p:cNvSpPr/>
          <p:nvPr/>
        </p:nvSpPr>
        <p:spPr>
          <a:xfrm>
            <a:off x="4792800" y="2888575"/>
            <a:ext cx="3327000" cy="33618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600"/>
              <a:buFont typeface="Arial"/>
              <a:buNone/>
            </a:pPr>
            <a:r>
              <a:rPr b="1" i="0" lang="de-DE" sz="2000" u="none" cap="none" strike="noStrike">
                <a:solidFill>
                  <a:schemeClr val="dk1"/>
                </a:solidFill>
                <a:uFill>
                  <a:noFill/>
                </a:uFill>
                <a:latin typeface="Arial"/>
                <a:ea typeface="Arial"/>
                <a:cs typeface="Arial"/>
                <a:sym typeface="Arial"/>
                <a:hlinkClick action="ppaction://hlinksldjump" r:id="rId3">
                  <a:extLst>
                    <a:ext uri="{A12FA001-AC4F-418D-AE19-62706E023703}">
                      <ahyp:hlinkClr val="tx"/>
                    </a:ext>
                  </a:extLst>
                </a:hlinkClick>
              </a:rPr>
              <a:t>Comité</a:t>
            </a:r>
            <a:endParaRPr b="1" i="0" sz="2000" u="none" cap="none" strike="noStrike">
              <a:solidFill>
                <a:schemeClr val="dk1"/>
              </a:solidFill>
              <a:latin typeface="Arial"/>
              <a:ea typeface="Arial"/>
              <a:cs typeface="Arial"/>
              <a:sym typeface="Arial"/>
            </a:endParaRPr>
          </a:p>
        </p:txBody>
      </p:sp>
      <p:sp>
        <p:nvSpPr>
          <p:cNvPr id="226" name="Google Shape;226;g27a3e7c4bf1_0_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
        <p:nvSpPr>
          <p:cNvPr id="227" name="Google Shape;227;g27a3e7c4bf1_0_0"/>
          <p:cNvSpPr/>
          <p:nvPr/>
        </p:nvSpPr>
        <p:spPr>
          <a:xfrm>
            <a:off x="924567" y="2330467"/>
            <a:ext cx="2828700" cy="2397900"/>
          </a:xfrm>
          <a:prstGeom prst="ellipse">
            <a:avLst/>
          </a:prstGeom>
          <a:solidFill>
            <a:srgbClr val="38761D"/>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latin typeface="Arial"/>
                <a:ea typeface="Arial"/>
                <a:cs typeface="Arial"/>
                <a:sym typeface="Arial"/>
              </a:rPr>
              <a:t>magasin</a:t>
            </a:r>
            <a:endParaRPr b="0" i="0" sz="1300" u="none" cap="none" strike="noStrike">
              <a:solidFill>
                <a:schemeClr val="dk1"/>
              </a:solidFill>
              <a:latin typeface="Arial"/>
              <a:ea typeface="Arial"/>
              <a:cs typeface="Arial"/>
              <a:sym typeface="Arial"/>
            </a:endParaRPr>
          </a:p>
        </p:txBody>
      </p:sp>
      <p:sp>
        <p:nvSpPr>
          <p:cNvPr id="228" name="Google Shape;228;g27a3e7c4bf1_0_0"/>
          <p:cNvSpPr/>
          <p:nvPr/>
        </p:nvSpPr>
        <p:spPr>
          <a:xfrm>
            <a:off x="4156225" y="41100"/>
            <a:ext cx="4541700" cy="27285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600"/>
              <a:buFont typeface="Arial"/>
              <a:buNone/>
            </a:pPr>
            <a:r>
              <a:rPr b="1" i="0" lang="de-DE" sz="2000" u="none" cap="none" strike="noStrike">
                <a:solidFill>
                  <a:schemeClr val="dk1"/>
                </a:solidFill>
                <a:uFill>
                  <a:noFill/>
                </a:uFill>
                <a:latin typeface="Arial"/>
                <a:ea typeface="Arial"/>
                <a:cs typeface="Arial"/>
                <a:sym typeface="Arial"/>
                <a:hlinkClick action="ppaction://hlinksldjump" r:id="rId4">
                  <a:extLst>
                    <a:ext uri="{A12FA001-AC4F-418D-AE19-62706E023703}">
                      <ahyp:hlinkClr val="tx"/>
                    </a:ext>
                  </a:extLst>
                </a:hlinkClick>
              </a:rPr>
              <a:t>Dynamisation</a:t>
            </a:r>
            <a:endParaRPr b="1" i="0" sz="2000" u="none" cap="none" strike="noStrike">
              <a:solidFill>
                <a:schemeClr val="dk1"/>
              </a:solidFill>
              <a:latin typeface="Arial"/>
              <a:ea typeface="Arial"/>
              <a:cs typeface="Arial"/>
              <a:sym typeface="Arial"/>
            </a:endParaRPr>
          </a:p>
        </p:txBody>
      </p:sp>
      <p:sp>
        <p:nvSpPr>
          <p:cNvPr id="229" name="Google Shape;229;g27a3e7c4bf1_0_0"/>
          <p:cNvSpPr/>
          <p:nvPr/>
        </p:nvSpPr>
        <p:spPr>
          <a:xfrm>
            <a:off x="6560700" y="4766314"/>
            <a:ext cx="1363824" cy="592812"/>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5">
                  <a:extLst>
                    <a:ext uri="{A12FA001-AC4F-418D-AE19-62706E023703}">
                      <ahyp:hlinkClr val="tx"/>
                    </a:ext>
                  </a:extLst>
                </a:hlinkClick>
              </a:rPr>
              <a:t>Président </a:t>
            </a:r>
            <a:endParaRPr b="0" i="0" sz="1300" u="none" cap="none" strike="noStrike">
              <a:solidFill>
                <a:schemeClr val="dk1"/>
              </a:solidFill>
              <a:latin typeface="Arial"/>
              <a:ea typeface="Arial"/>
              <a:cs typeface="Arial"/>
              <a:sym typeface="Arial"/>
            </a:endParaRPr>
          </a:p>
        </p:txBody>
      </p:sp>
      <p:sp>
        <p:nvSpPr>
          <p:cNvPr id="230" name="Google Shape;230;g27a3e7c4bf1_0_0"/>
          <p:cNvSpPr/>
          <p:nvPr/>
        </p:nvSpPr>
        <p:spPr>
          <a:xfrm>
            <a:off x="5008763" y="4766662"/>
            <a:ext cx="1363824" cy="516294"/>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6">
                  <a:extLst>
                    <a:ext uri="{A12FA001-AC4F-418D-AE19-62706E023703}">
                      <ahyp:hlinkClr val="tx"/>
                    </a:ext>
                  </a:extLst>
                </a:hlinkClick>
              </a:rPr>
              <a:t>Secrétaire </a:t>
            </a:r>
            <a:endParaRPr b="0" i="0" sz="1300" u="none" cap="none" strike="noStrike">
              <a:solidFill>
                <a:schemeClr val="dk1"/>
              </a:solidFill>
              <a:latin typeface="Arial"/>
              <a:ea typeface="Arial"/>
              <a:cs typeface="Arial"/>
              <a:sym typeface="Arial"/>
            </a:endParaRPr>
          </a:p>
        </p:txBody>
      </p:sp>
      <p:sp>
        <p:nvSpPr>
          <p:cNvPr id="231" name="Google Shape;231;g27a3e7c4bf1_0_0"/>
          <p:cNvSpPr/>
          <p:nvPr/>
        </p:nvSpPr>
        <p:spPr>
          <a:xfrm>
            <a:off x="5515836" y="3358388"/>
            <a:ext cx="1760724" cy="592812"/>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7">
                  <a:extLst>
                    <a:ext uri="{A12FA001-AC4F-418D-AE19-62706E023703}">
                      <ahyp:hlinkClr val="tx"/>
                    </a:ext>
                  </a:extLst>
                </a:hlinkClick>
              </a:rPr>
              <a:t>Communication interne</a:t>
            </a:r>
            <a:endParaRPr b="0" i="0" sz="1300" u="none" cap="none" strike="noStrike">
              <a:solidFill>
                <a:schemeClr val="dk1"/>
              </a:solidFill>
              <a:latin typeface="Arial"/>
              <a:ea typeface="Arial"/>
              <a:cs typeface="Arial"/>
              <a:sym typeface="Arial"/>
            </a:endParaRPr>
          </a:p>
        </p:txBody>
      </p:sp>
      <p:sp>
        <p:nvSpPr>
          <p:cNvPr id="232" name="Google Shape;232;g27a3e7c4bf1_0_0"/>
          <p:cNvSpPr/>
          <p:nvPr/>
        </p:nvSpPr>
        <p:spPr>
          <a:xfrm>
            <a:off x="5580475" y="5432188"/>
            <a:ext cx="1691712" cy="592812"/>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8">
                  <a:extLst>
                    <a:ext uri="{A12FA001-AC4F-418D-AE19-62706E023703}">
                      <ahyp:hlinkClr val="tx"/>
                    </a:ext>
                  </a:extLst>
                </a:hlinkClick>
              </a:rPr>
              <a:t>Transformation</a:t>
            </a:r>
            <a:endParaRPr b="0" i="0" sz="1300" u="none" cap="none" strike="noStrike">
              <a:solidFill>
                <a:schemeClr val="dk1"/>
              </a:solidFill>
              <a:latin typeface="Arial"/>
              <a:ea typeface="Arial"/>
              <a:cs typeface="Arial"/>
              <a:sym typeface="Arial"/>
            </a:endParaRPr>
          </a:p>
        </p:txBody>
      </p:sp>
      <p:sp>
        <p:nvSpPr>
          <p:cNvPr id="233" name="Google Shape;233;g27a3e7c4bf1_0_0"/>
          <p:cNvSpPr/>
          <p:nvPr/>
        </p:nvSpPr>
        <p:spPr>
          <a:xfrm>
            <a:off x="7996200" y="1377650"/>
            <a:ext cx="4128000" cy="40428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t"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600"/>
              <a:buFont typeface="Arial"/>
              <a:buNone/>
            </a:pPr>
            <a:r>
              <a:rPr b="1" i="0" lang="de-DE" sz="2000" u="none" cap="none" strike="noStrike">
                <a:solidFill>
                  <a:schemeClr val="dk1"/>
                </a:solidFill>
                <a:uFill>
                  <a:noFill/>
                </a:uFill>
                <a:latin typeface="Arial"/>
                <a:ea typeface="Arial"/>
                <a:cs typeface="Arial"/>
                <a:sym typeface="Arial"/>
                <a:hlinkClick action="ppaction://hlinksldjump" r:id="rId9">
                  <a:extLst>
                    <a:ext uri="{A12FA001-AC4F-418D-AE19-62706E023703}">
                      <ahyp:hlinkClr val="tx"/>
                    </a:ext>
                  </a:extLst>
                </a:hlinkClick>
              </a:rPr>
              <a:t>Admin et finances</a:t>
            </a:r>
            <a:endParaRPr b="1" i="0" sz="2000" u="none" cap="none" strike="noStrike">
              <a:solidFill>
                <a:schemeClr val="dk1"/>
              </a:solidFill>
              <a:latin typeface="Arial"/>
              <a:ea typeface="Arial"/>
              <a:cs typeface="Arial"/>
              <a:sym typeface="Arial"/>
            </a:endParaRPr>
          </a:p>
        </p:txBody>
      </p:sp>
      <p:sp>
        <p:nvSpPr>
          <p:cNvPr id="234" name="Google Shape;234;g27a3e7c4bf1_0_0"/>
          <p:cNvSpPr/>
          <p:nvPr/>
        </p:nvSpPr>
        <p:spPr>
          <a:xfrm>
            <a:off x="10254799" y="4180076"/>
            <a:ext cx="1367712" cy="516294"/>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0">
                  <a:extLst>
                    <a:ext uri="{A12FA001-AC4F-418D-AE19-62706E023703}">
                      <ahyp:hlinkClr val="tx"/>
                    </a:ext>
                  </a:extLst>
                </a:hlinkClick>
              </a:rPr>
              <a:t>Analyse financière</a:t>
            </a:r>
            <a:endParaRPr b="0" i="0" sz="1300" u="none" cap="none" strike="noStrike">
              <a:solidFill>
                <a:schemeClr val="dk1"/>
              </a:solidFill>
              <a:latin typeface="Arial"/>
              <a:ea typeface="Arial"/>
              <a:cs typeface="Arial"/>
              <a:sym typeface="Arial"/>
            </a:endParaRPr>
          </a:p>
        </p:txBody>
      </p:sp>
      <p:sp>
        <p:nvSpPr>
          <p:cNvPr id="235" name="Google Shape;235;g27a3e7c4bf1_0_0"/>
          <p:cNvSpPr/>
          <p:nvPr/>
        </p:nvSpPr>
        <p:spPr>
          <a:xfrm>
            <a:off x="10288500" y="3583275"/>
            <a:ext cx="1612494" cy="516294"/>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1">
                  <a:extLst>
                    <a:ext uri="{A12FA001-AC4F-418D-AE19-62706E023703}">
                      <ahyp:hlinkClr val="tx"/>
                    </a:ext>
                  </a:extLst>
                </a:hlinkClick>
              </a:rPr>
              <a:t>Comptabilité et paiements</a:t>
            </a:r>
            <a:endParaRPr b="0" i="0" sz="1300" u="none" cap="none" strike="noStrike">
              <a:solidFill>
                <a:schemeClr val="dk1"/>
              </a:solidFill>
              <a:latin typeface="Arial"/>
              <a:ea typeface="Arial"/>
              <a:cs typeface="Arial"/>
              <a:sym typeface="Arial"/>
            </a:endParaRPr>
          </a:p>
        </p:txBody>
      </p:sp>
      <p:sp>
        <p:nvSpPr>
          <p:cNvPr id="236" name="Google Shape;236;g27a3e7c4bf1_0_0"/>
          <p:cNvSpPr/>
          <p:nvPr/>
        </p:nvSpPr>
        <p:spPr>
          <a:xfrm>
            <a:off x="8839208" y="4445321"/>
            <a:ext cx="1449306" cy="670518"/>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2">
                  <a:extLst>
                    <a:ext uri="{A12FA001-AC4F-418D-AE19-62706E023703}">
                      <ahyp:hlinkClr val="tx"/>
                    </a:ext>
                  </a:extLst>
                </a:hlinkClick>
              </a:rPr>
              <a:t>Administration des finances</a:t>
            </a:r>
            <a:endParaRPr b="0" i="0" sz="1300" u="none" cap="none" strike="noStrike">
              <a:solidFill>
                <a:schemeClr val="dk1"/>
              </a:solidFill>
              <a:latin typeface="Arial"/>
              <a:ea typeface="Arial"/>
              <a:cs typeface="Arial"/>
              <a:sym typeface="Arial"/>
            </a:endParaRPr>
          </a:p>
        </p:txBody>
      </p:sp>
      <p:sp>
        <p:nvSpPr>
          <p:cNvPr id="237" name="Google Shape;237;g27a3e7c4bf1_0_0"/>
          <p:cNvSpPr/>
          <p:nvPr/>
        </p:nvSpPr>
        <p:spPr>
          <a:xfrm>
            <a:off x="8776475" y="2963663"/>
            <a:ext cx="1367712" cy="409482"/>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3">
                  <a:extLst>
                    <a:ext uri="{A12FA001-AC4F-418D-AE19-62706E023703}">
                      <ahyp:hlinkClr val="tx"/>
                    </a:ext>
                  </a:extLst>
                </a:hlinkClick>
              </a:rPr>
              <a:t>Inventaire</a:t>
            </a:r>
            <a:endParaRPr b="0" i="0" sz="1300" u="none" cap="none" strike="noStrike">
              <a:solidFill>
                <a:schemeClr val="dk1"/>
              </a:solidFill>
              <a:latin typeface="Arial"/>
              <a:ea typeface="Arial"/>
              <a:cs typeface="Arial"/>
              <a:sym typeface="Arial"/>
            </a:endParaRPr>
          </a:p>
        </p:txBody>
      </p:sp>
      <p:sp>
        <p:nvSpPr>
          <p:cNvPr id="238" name="Google Shape;238;g27a3e7c4bf1_0_0"/>
          <p:cNvSpPr/>
          <p:nvPr/>
        </p:nvSpPr>
        <p:spPr>
          <a:xfrm>
            <a:off x="5385167" y="167627"/>
            <a:ext cx="2082300" cy="862800"/>
          </a:xfrm>
          <a:prstGeom prst="ellipse">
            <a:avLst/>
          </a:prstGeom>
          <a:solidFill>
            <a:srgbClr val="8E7CC3"/>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4">
                  <a:extLst>
                    <a:ext uri="{A12FA001-AC4F-418D-AE19-62706E023703}">
                      <ahyp:hlinkClr val="tx"/>
                    </a:ext>
                  </a:extLst>
                </a:hlinkClick>
              </a:rPr>
              <a:t>Choix de l’assortiment</a:t>
            </a:r>
            <a:endParaRPr b="0" i="0" sz="1300" u="none" cap="none" strike="noStrike">
              <a:solidFill>
                <a:schemeClr val="dk1"/>
              </a:solidFill>
              <a:latin typeface="Arial"/>
              <a:ea typeface="Arial"/>
              <a:cs typeface="Arial"/>
              <a:sym typeface="Arial"/>
            </a:endParaRPr>
          </a:p>
        </p:txBody>
      </p:sp>
      <p:sp>
        <p:nvSpPr>
          <p:cNvPr id="239" name="Google Shape;239;g27a3e7c4bf1_0_0"/>
          <p:cNvSpPr/>
          <p:nvPr/>
        </p:nvSpPr>
        <p:spPr>
          <a:xfrm>
            <a:off x="4312175" y="885263"/>
            <a:ext cx="1179900" cy="409482"/>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5">
                  <a:extLst>
                    <a:ext uri="{A12FA001-AC4F-418D-AE19-62706E023703}">
                      <ahyp:hlinkClr val="tx"/>
                    </a:ext>
                  </a:extLst>
                </a:hlinkClick>
              </a:rPr>
              <a:t>Promotion</a:t>
            </a:r>
            <a:endParaRPr b="0" i="0" sz="1300" u="none" cap="none" strike="noStrike">
              <a:solidFill>
                <a:schemeClr val="dk1"/>
              </a:solidFill>
              <a:latin typeface="Arial"/>
              <a:ea typeface="Arial"/>
              <a:cs typeface="Arial"/>
              <a:sym typeface="Arial"/>
            </a:endParaRPr>
          </a:p>
        </p:txBody>
      </p:sp>
      <p:sp>
        <p:nvSpPr>
          <p:cNvPr id="240" name="Google Shape;240;g27a3e7c4bf1_0_0"/>
          <p:cNvSpPr/>
          <p:nvPr/>
        </p:nvSpPr>
        <p:spPr>
          <a:xfrm>
            <a:off x="10288500" y="2986475"/>
            <a:ext cx="1612494" cy="516294"/>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6">
                  <a:extLst>
                    <a:ext uri="{A12FA001-AC4F-418D-AE19-62706E023703}">
                      <ahyp:hlinkClr val="tx"/>
                    </a:ext>
                  </a:extLst>
                </a:hlinkClick>
              </a:rPr>
              <a:t>Administration des membres</a:t>
            </a:r>
            <a:endParaRPr b="0" i="0" sz="1300" u="none" cap="none" strike="noStrike">
              <a:solidFill>
                <a:schemeClr val="dk1"/>
              </a:solidFill>
              <a:latin typeface="Arial"/>
              <a:ea typeface="Arial"/>
              <a:cs typeface="Arial"/>
              <a:sym typeface="Arial"/>
            </a:endParaRPr>
          </a:p>
        </p:txBody>
      </p:sp>
      <p:sp>
        <p:nvSpPr>
          <p:cNvPr id="241" name="Google Shape;241;g27a3e7c4bf1_0_0"/>
          <p:cNvSpPr/>
          <p:nvPr/>
        </p:nvSpPr>
        <p:spPr>
          <a:xfrm>
            <a:off x="293950" y="1398000"/>
            <a:ext cx="4602900" cy="40428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600"/>
              <a:buFont typeface="Arial"/>
              <a:buNone/>
            </a:pPr>
            <a:r>
              <a:rPr b="1" i="0" lang="de-DE" sz="2000" u="none" cap="none" strike="noStrike">
                <a:solidFill>
                  <a:schemeClr val="dk1"/>
                </a:solidFill>
                <a:uFill>
                  <a:noFill/>
                </a:uFill>
                <a:latin typeface="Arial"/>
                <a:ea typeface="Arial"/>
                <a:cs typeface="Arial"/>
                <a:sym typeface="Arial"/>
                <a:hlinkClick action="ppaction://hlinksldjump" r:id="rId17">
                  <a:extLst>
                    <a:ext uri="{A12FA001-AC4F-418D-AE19-62706E023703}">
                      <ahyp:hlinkClr val="tx"/>
                    </a:ext>
                  </a:extLst>
                </a:hlinkClick>
              </a:rPr>
              <a:t>Magasin</a:t>
            </a:r>
            <a:endParaRPr b="1" i="0" sz="2000" u="none" cap="none" strike="noStrike">
              <a:solidFill>
                <a:schemeClr val="dk1"/>
              </a:solidFill>
              <a:latin typeface="Arial"/>
              <a:ea typeface="Arial"/>
              <a:cs typeface="Arial"/>
              <a:sym typeface="Arial"/>
            </a:endParaRPr>
          </a:p>
        </p:txBody>
      </p:sp>
      <p:sp>
        <p:nvSpPr>
          <p:cNvPr id="242" name="Google Shape;242;g27a3e7c4bf1_0_0"/>
          <p:cNvSpPr/>
          <p:nvPr/>
        </p:nvSpPr>
        <p:spPr>
          <a:xfrm>
            <a:off x="1856099" y="4327975"/>
            <a:ext cx="1504200" cy="1056300"/>
          </a:xfrm>
          <a:prstGeom prst="ellipse">
            <a:avLst/>
          </a:prstGeom>
          <a:solidFill>
            <a:srgbClr val="8E7CC3"/>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8">
                  <a:extLst>
                    <a:ext uri="{A12FA001-AC4F-418D-AE19-62706E023703}">
                      <ahyp:hlinkClr val="tx"/>
                    </a:ext>
                  </a:extLst>
                </a:hlinkClick>
              </a:rPr>
              <a:t>Tenue du magasin</a:t>
            </a:r>
            <a:endParaRPr b="0" i="0" sz="1300" u="none" cap="none" strike="noStrike">
              <a:solidFill>
                <a:schemeClr val="dk1"/>
              </a:solidFill>
              <a:latin typeface="Arial"/>
              <a:ea typeface="Arial"/>
              <a:cs typeface="Arial"/>
              <a:sym typeface="Arial"/>
            </a:endParaRPr>
          </a:p>
        </p:txBody>
      </p:sp>
      <p:sp>
        <p:nvSpPr>
          <p:cNvPr id="243" name="Google Shape;243;g27a3e7c4bf1_0_0"/>
          <p:cNvSpPr/>
          <p:nvPr/>
        </p:nvSpPr>
        <p:spPr>
          <a:xfrm>
            <a:off x="2575925" y="2499074"/>
            <a:ext cx="1947300" cy="672000"/>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19">
                  <a:extLst>
                    <a:ext uri="{A12FA001-AC4F-418D-AE19-62706E023703}">
                      <ahyp:hlinkClr val="tx"/>
                    </a:ext>
                  </a:extLst>
                </a:hlinkClick>
              </a:rPr>
              <a:t>Planification du travail</a:t>
            </a:r>
            <a:endParaRPr b="0" i="0" sz="1300" u="none" cap="none" strike="noStrike">
              <a:solidFill>
                <a:schemeClr val="dk1"/>
              </a:solidFill>
              <a:latin typeface="Arial"/>
              <a:ea typeface="Arial"/>
              <a:cs typeface="Arial"/>
              <a:sym typeface="Arial"/>
            </a:endParaRPr>
          </a:p>
        </p:txBody>
      </p:sp>
      <p:sp>
        <p:nvSpPr>
          <p:cNvPr id="244" name="Google Shape;244;g27a3e7c4bf1_0_0"/>
          <p:cNvSpPr/>
          <p:nvPr/>
        </p:nvSpPr>
        <p:spPr>
          <a:xfrm>
            <a:off x="493500" y="3656001"/>
            <a:ext cx="1948806" cy="671976"/>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0">
                  <a:extLst>
                    <a:ext uri="{A12FA001-AC4F-418D-AE19-62706E023703}">
                      <ahyp:hlinkClr val="tx"/>
                    </a:ext>
                  </a:extLst>
                </a:hlinkClick>
              </a:rPr>
              <a:t>Gestion des stocks</a:t>
            </a:r>
            <a:endParaRPr b="0" i="0" sz="1300" u="none" cap="none" strike="noStrike">
              <a:solidFill>
                <a:schemeClr val="dk1"/>
              </a:solidFill>
              <a:latin typeface="Arial"/>
              <a:ea typeface="Arial"/>
              <a:cs typeface="Arial"/>
              <a:sym typeface="Arial"/>
            </a:endParaRPr>
          </a:p>
        </p:txBody>
      </p:sp>
      <p:sp>
        <p:nvSpPr>
          <p:cNvPr id="245" name="Google Shape;245;g27a3e7c4bf1_0_0"/>
          <p:cNvSpPr/>
          <p:nvPr/>
        </p:nvSpPr>
        <p:spPr>
          <a:xfrm>
            <a:off x="549858" y="2405393"/>
            <a:ext cx="1691700" cy="672000"/>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1">
                  <a:extLst>
                    <a:ext uri="{A12FA001-AC4F-418D-AE19-62706E023703}">
                      <ahyp:hlinkClr val="tx"/>
                    </a:ext>
                  </a:extLst>
                </a:hlinkClick>
              </a:rPr>
              <a:t>Soutien magasin</a:t>
            </a:r>
            <a:endParaRPr b="0" i="0" sz="1300" u="none" cap="none" strike="noStrike">
              <a:solidFill>
                <a:schemeClr val="dk1"/>
              </a:solidFill>
              <a:latin typeface="Arial"/>
              <a:ea typeface="Arial"/>
              <a:cs typeface="Arial"/>
              <a:sym typeface="Arial"/>
            </a:endParaRPr>
          </a:p>
        </p:txBody>
      </p:sp>
      <p:sp>
        <p:nvSpPr>
          <p:cNvPr id="246" name="Google Shape;246;g27a3e7c4bf1_0_0"/>
          <p:cNvSpPr/>
          <p:nvPr/>
        </p:nvSpPr>
        <p:spPr>
          <a:xfrm>
            <a:off x="1785400" y="1769127"/>
            <a:ext cx="1827600" cy="516300"/>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2">
                  <a:extLst>
                    <a:ext uri="{A12FA001-AC4F-418D-AE19-62706E023703}">
                      <ahyp:hlinkClr val="tx"/>
                    </a:ext>
                  </a:extLst>
                </a:hlinkClick>
              </a:rPr>
              <a:t>Intendance</a:t>
            </a:r>
            <a:endParaRPr b="0" i="0" sz="1300" u="none" cap="none" strike="noStrike">
              <a:solidFill>
                <a:schemeClr val="dk1"/>
              </a:solidFill>
              <a:latin typeface="Arial"/>
              <a:ea typeface="Arial"/>
              <a:cs typeface="Arial"/>
              <a:sym typeface="Arial"/>
            </a:endParaRPr>
          </a:p>
        </p:txBody>
      </p:sp>
      <p:sp>
        <p:nvSpPr>
          <p:cNvPr id="247" name="Google Shape;247;g27a3e7c4bf1_0_0"/>
          <p:cNvSpPr/>
          <p:nvPr/>
        </p:nvSpPr>
        <p:spPr>
          <a:xfrm>
            <a:off x="2857500" y="3656000"/>
            <a:ext cx="1367712" cy="671976"/>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3">
                  <a:extLst>
                    <a:ext uri="{A12FA001-AC4F-418D-AE19-62706E023703}">
                      <ahyp:hlinkClr val="tx"/>
                    </a:ext>
                  </a:extLst>
                </a:hlinkClick>
              </a:rPr>
              <a:t>Gestion de la boîte mail</a:t>
            </a:r>
            <a:endParaRPr b="0" i="0" sz="1300" u="none" cap="none" strike="noStrike">
              <a:solidFill>
                <a:schemeClr val="dk1"/>
              </a:solidFill>
              <a:latin typeface="Arial"/>
              <a:ea typeface="Arial"/>
              <a:cs typeface="Arial"/>
              <a:sym typeface="Arial"/>
            </a:endParaRPr>
          </a:p>
        </p:txBody>
      </p:sp>
      <p:sp>
        <p:nvSpPr>
          <p:cNvPr id="248" name="Google Shape;248;g27a3e7c4bf1_0_0"/>
          <p:cNvSpPr/>
          <p:nvPr/>
        </p:nvSpPr>
        <p:spPr>
          <a:xfrm>
            <a:off x="8329425" y="2361623"/>
            <a:ext cx="1612494" cy="516294"/>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4">
                  <a:extLst>
                    <a:ext uri="{A12FA001-AC4F-418D-AE19-62706E023703}">
                      <ahyp:hlinkClr val="tx"/>
                    </a:ext>
                  </a:extLst>
                </a:hlinkClick>
              </a:rPr>
              <a:t>Administration du travail</a:t>
            </a:r>
            <a:endParaRPr b="0" i="0" sz="1300" u="none" cap="none" strike="noStrike">
              <a:solidFill>
                <a:schemeClr val="dk1"/>
              </a:solidFill>
              <a:latin typeface="Arial"/>
              <a:ea typeface="Arial"/>
              <a:cs typeface="Arial"/>
              <a:sym typeface="Arial"/>
            </a:endParaRPr>
          </a:p>
        </p:txBody>
      </p:sp>
      <p:sp>
        <p:nvSpPr>
          <p:cNvPr id="249" name="Google Shape;249;g27a3e7c4bf1_0_0"/>
          <p:cNvSpPr/>
          <p:nvPr/>
        </p:nvSpPr>
        <p:spPr>
          <a:xfrm>
            <a:off x="6622663" y="1795400"/>
            <a:ext cx="1363824" cy="516294"/>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5">
                  <a:extLst>
                    <a:ext uri="{A12FA001-AC4F-418D-AE19-62706E023703}">
                      <ahyp:hlinkClr val="tx"/>
                    </a:ext>
                  </a:extLst>
                </a:hlinkClick>
              </a:rPr>
              <a:t>Analyse des ventes</a:t>
            </a:r>
            <a:endParaRPr b="0" i="0" sz="1300" u="none" cap="none" strike="noStrike">
              <a:solidFill>
                <a:schemeClr val="dk1"/>
              </a:solidFill>
              <a:latin typeface="Arial"/>
              <a:ea typeface="Arial"/>
              <a:cs typeface="Arial"/>
              <a:sym typeface="Arial"/>
            </a:endParaRPr>
          </a:p>
        </p:txBody>
      </p:sp>
      <p:sp>
        <p:nvSpPr>
          <p:cNvPr id="250" name="Google Shape;250;g27a3e7c4bf1_0_0"/>
          <p:cNvSpPr/>
          <p:nvPr/>
        </p:nvSpPr>
        <p:spPr>
          <a:xfrm>
            <a:off x="10272500" y="2391550"/>
            <a:ext cx="1179900" cy="516294"/>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6">
                  <a:extLst>
                    <a:ext uri="{A12FA001-AC4F-418D-AE19-62706E023703}">
                      <ahyp:hlinkClr val="tx"/>
                    </a:ext>
                  </a:extLst>
                </a:hlinkClick>
              </a:rPr>
              <a:t>Analyse des prix</a:t>
            </a:r>
            <a:endParaRPr b="0" i="0" sz="1300" u="none" cap="none" strike="noStrike">
              <a:solidFill>
                <a:schemeClr val="dk1"/>
              </a:solidFill>
              <a:latin typeface="Arial"/>
              <a:ea typeface="Arial"/>
              <a:cs typeface="Arial"/>
              <a:sym typeface="Arial"/>
            </a:endParaRPr>
          </a:p>
        </p:txBody>
      </p:sp>
      <p:sp>
        <p:nvSpPr>
          <p:cNvPr id="251" name="Google Shape;251;g27a3e7c4bf1_0_0"/>
          <p:cNvSpPr/>
          <p:nvPr/>
        </p:nvSpPr>
        <p:spPr>
          <a:xfrm>
            <a:off x="5760925" y="2594825"/>
            <a:ext cx="1179900" cy="489900"/>
          </a:xfrm>
          <a:prstGeom prst="ellipse">
            <a:avLst/>
          </a:prstGeom>
          <a:solidFill>
            <a:srgbClr val="F1C232"/>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400" u="none" cap="none" strike="noStrike">
                <a:solidFill>
                  <a:schemeClr val="dk1"/>
                </a:solidFill>
                <a:uFill>
                  <a:noFill/>
                </a:uFill>
                <a:latin typeface="Arial"/>
                <a:ea typeface="Arial"/>
                <a:cs typeface="Arial"/>
                <a:sym typeface="Arial"/>
                <a:hlinkClick action="ppaction://hlinksldjump" r:id="rId27">
                  <a:extLst>
                    <a:ext uri="{A12FA001-AC4F-418D-AE19-62706E023703}">
                      <ahyp:hlinkClr val="tx"/>
                    </a:ext>
                  </a:extLst>
                </a:hlinkClick>
              </a:rPr>
              <a:t>Pilotage</a:t>
            </a:r>
            <a:endParaRPr b="0" i="0" sz="1400" u="none" cap="none" strike="noStrike">
              <a:solidFill>
                <a:schemeClr val="dk1"/>
              </a:solidFill>
              <a:latin typeface="Arial"/>
              <a:ea typeface="Arial"/>
              <a:cs typeface="Arial"/>
              <a:sym typeface="Arial"/>
            </a:endParaRPr>
          </a:p>
        </p:txBody>
      </p:sp>
      <p:sp>
        <p:nvSpPr>
          <p:cNvPr id="252" name="Google Shape;252;g27a3e7c4bf1_0_0"/>
          <p:cNvSpPr/>
          <p:nvPr/>
        </p:nvSpPr>
        <p:spPr>
          <a:xfrm>
            <a:off x="8520050" y="3477825"/>
            <a:ext cx="1612500" cy="862800"/>
          </a:xfrm>
          <a:prstGeom prst="ellipse">
            <a:avLst/>
          </a:prstGeom>
          <a:solidFill>
            <a:srgbClr val="8E7CC3"/>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8">
                  <a:extLst>
                    <a:ext uri="{A12FA001-AC4F-418D-AE19-62706E023703}">
                      <ahyp:hlinkClr val="tx"/>
                    </a:ext>
                  </a:extLst>
                </a:hlinkClick>
              </a:rPr>
              <a:t>Révision des comptes</a:t>
            </a:r>
            <a:endParaRPr b="0" i="0" sz="1300" u="none" cap="none" strike="noStrike">
              <a:solidFill>
                <a:schemeClr val="dk1"/>
              </a:solidFill>
              <a:latin typeface="Arial"/>
              <a:ea typeface="Arial"/>
              <a:cs typeface="Arial"/>
              <a:sym typeface="Arial"/>
            </a:endParaRPr>
          </a:p>
        </p:txBody>
      </p:sp>
      <p:sp>
        <p:nvSpPr>
          <p:cNvPr id="253" name="Google Shape;253;g27a3e7c4bf1_0_0"/>
          <p:cNvSpPr/>
          <p:nvPr/>
        </p:nvSpPr>
        <p:spPr>
          <a:xfrm>
            <a:off x="4775500" y="1718300"/>
            <a:ext cx="1504224" cy="670518"/>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29">
                  <a:extLst>
                    <a:ext uri="{A12FA001-AC4F-418D-AE19-62706E023703}">
                      <ahyp:hlinkClr val="tx"/>
                    </a:ext>
                  </a:extLst>
                </a:hlinkClick>
              </a:rPr>
              <a:t>Animation des membres</a:t>
            </a:r>
            <a:endParaRPr b="0" i="0" sz="1300" u="none" cap="none" strike="noStrike">
              <a:solidFill>
                <a:schemeClr val="dk1"/>
              </a:solidFill>
              <a:latin typeface="Arial"/>
              <a:ea typeface="Arial"/>
              <a:cs typeface="Arial"/>
              <a:sym typeface="Arial"/>
            </a:endParaRPr>
          </a:p>
        </p:txBody>
      </p:sp>
      <p:sp>
        <p:nvSpPr>
          <p:cNvPr id="254" name="Google Shape;254;g27a3e7c4bf1_0_0"/>
          <p:cNvSpPr/>
          <p:nvPr/>
        </p:nvSpPr>
        <p:spPr>
          <a:xfrm>
            <a:off x="7340150" y="885275"/>
            <a:ext cx="1179900" cy="516294"/>
          </a:xfrm>
          <a:prstGeom prst="flowChartTerminator">
            <a:avLst/>
          </a:prstGeom>
          <a:solidFill>
            <a:srgbClr val="92B582"/>
          </a:solidFill>
          <a:ln cap="flat" cmpd="sng" w="9525">
            <a:solidFill>
              <a:schemeClr val="dk2"/>
            </a:solidFill>
            <a:prstDash val="solid"/>
            <a:round/>
            <a:headEnd len="sm" w="sm" type="none"/>
            <a:tailEnd len="sm" w="sm" type="none"/>
          </a:ln>
        </p:spPr>
        <p:txBody>
          <a:bodyPr anchorCtr="0" anchor="ctr" bIns="24000" lIns="24000" spcFirstLastPara="1" rIns="24000" wrap="square" tIns="24000">
            <a:noAutofit/>
          </a:bodyPr>
          <a:lstStyle/>
          <a:p>
            <a:pPr indent="0" lvl="0" marL="0" marR="0" rtl="0" algn="ctr">
              <a:lnSpc>
                <a:spcPct val="100000"/>
              </a:lnSpc>
              <a:spcBef>
                <a:spcPts val="0"/>
              </a:spcBef>
              <a:spcAft>
                <a:spcPts val="0"/>
              </a:spcAft>
              <a:buClr>
                <a:srgbClr val="000000"/>
              </a:buClr>
              <a:buSzPts val="1300"/>
              <a:buFont typeface="Arial"/>
              <a:buNone/>
            </a:pPr>
            <a:r>
              <a:rPr b="0" i="0" lang="de-DE" sz="1300" u="none" cap="none" strike="noStrike">
                <a:solidFill>
                  <a:schemeClr val="dk1"/>
                </a:solidFill>
                <a:uFill>
                  <a:noFill/>
                </a:uFill>
                <a:latin typeface="Arial"/>
                <a:ea typeface="Arial"/>
                <a:cs typeface="Arial"/>
                <a:sym typeface="Arial"/>
                <a:hlinkClick action="ppaction://hlinksldjump" r:id="rId30">
                  <a:extLst>
                    <a:ext uri="{A12FA001-AC4F-418D-AE19-62706E023703}">
                      <ahyp:hlinkClr val="tx"/>
                    </a:ext>
                  </a:extLst>
                </a:hlinkClick>
              </a:rPr>
              <a:t>Animation produits</a:t>
            </a:r>
            <a:endParaRPr b="0" i="0" sz="1300" u="none" cap="none" strike="noStrike">
              <a:solidFill>
                <a:schemeClr val="dk1"/>
              </a:solidFill>
              <a:latin typeface="Arial"/>
              <a:ea typeface="Arial"/>
              <a:cs typeface="Arial"/>
              <a:sym typeface="Arial"/>
            </a:endParaRPr>
          </a:p>
        </p:txBody>
      </p:sp>
      <p:sp>
        <p:nvSpPr>
          <p:cNvPr id="255" name="Google Shape;255;g27a3e7c4bf1_0_0"/>
          <p:cNvSpPr txBox="1"/>
          <p:nvPr/>
        </p:nvSpPr>
        <p:spPr>
          <a:xfrm>
            <a:off x="4786500" y="6250450"/>
            <a:ext cx="3000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Assemblée Générale</a:t>
            </a:r>
            <a:endParaRPr b="0" i="0" sz="1400" u="none" cap="none" strike="noStrike">
              <a:solidFill>
                <a:schemeClr val="dk1"/>
              </a:solidFill>
              <a:latin typeface="Arial"/>
              <a:ea typeface="Arial"/>
              <a:cs typeface="Arial"/>
              <a:sym typeface="Arial"/>
            </a:endParaRPr>
          </a:p>
        </p:txBody>
      </p:sp>
      <p:sp>
        <p:nvSpPr>
          <p:cNvPr id="256" name="Google Shape;256;g27a3e7c4bf1_0_0"/>
          <p:cNvSpPr/>
          <p:nvPr/>
        </p:nvSpPr>
        <p:spPr>
          <a:xfrm>
            <a:off x="4312175" y="3779750"/>
            <a:ext cx="1179900" cy="489900"/>
          </a:xfrm>
          <a:prstGeom prst="ellipse">
            <a:avLst/>
          </a:prstGeom>
          <a:solidFill>
            <a:srgbClr val="F1C232"/>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dk1"/>
                </a:solidFill>
                <a:uFill>
                  <a:noFill/>
                </a:uFill>
                <a:latin typeface="Arial"/>
                <a:ea typeface="Arial"/>
                <a:cs typeface="Arial"/>
                <a:sym typeface="Arial"/>
                <a:hlinkClick action="ppaction://hlinksldjump" r:id="rId31">
                  <a:extLst>
                    <a:ext uri="{A12FA001-AC4F-418D-AE19-62706E023703}">
                      <ahyp:hlinkClr val="tx"/>
                    </a:ext>
                  </a:extLst>
                </a:hlinkClick>
              </a:rPr>
              <a:t>Pilotage</a:t>
            </a:r>
            <a:endParaRPr b="0" i="0" sz="1400" u="none" cap="none" strike="noStrike">
              <a:solidFill>
                <a:schemeClr val="dk1"/>
              </a:solidFill>
              <a:latin typeface="Arial"/>
              <a:ea typeface="Arial"/>
              <a:cs typeface="Arial"/>
              <a:sym typeface="Arial"/>
            </a:endParaRPr>
          </a:p>
        </p:txBody>
      </p:sp>
      <p:sp>
        <p:nvSpPr>
          <p:cNvPr id="257" name="Google Shape;257;g27a3e7c4bf1_0_0"/>
          <p:cNvSpPr/>
          <p:nvPr/>
        </p:nvSpPr>
        <p:spPr>
          <a:xfrm>
            <a:off x="7300325" y="3734525"/>
            <a:ext cx="1179900" cy="489900"/>
          </a:xfrm>
          <a:prstGeom prst="ellipse">
            <a:avLst/>
          </a:prstGeom>
          <a:solidFill>
            <a:srgbClr val="F1C232"/>
          </a:solidFill>
          <a:ln cap="flat" cmpd="sng" w="9525">
            <a:solidFill>
              <a:srgbClr val="BF9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400" u="none" cap="none" strike="noStrike">
                <a:solidFill>
                  <a:schemeClr val="dk1"/>
                </a:solidFill>
                <a:uFill>
                  <a:noFill/>
                </a:uFill>
                <a:latin typeface="Arial"/>
                <a:ea typeface="Arial"/>
                <a:cs typeface="Arial"/>
                <a:sym typeface="Arial"/>
                <a:hlinkClick action="ppaction://hlinksldjump" r:id="rId32">
                  <a:extLst>
                    <a:ext uri="{A12FA001-AC4F-418D-AE19-62706E023703}">
                      <ahyp:hlinkClr val="tx"/>
                    </a:ext>
                  </a:extLst>
                </a:hlinkClick>
              </a:rPr>
              <a:t>Pilotage</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g2600049cc48_0_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de-DE">
                <a:latin typeface="Century Gothic"/>
                <a:ea typeface="Century Gothic"/>
                <a:cs typeface="Century Gothic"/>
                <a:sym typeface="Century Gothic"/>
              </a:rPr>
              <a:t>COMPTABILITE ET PAIEMENTS</a:t>
            </a:r>
            <a:endParaRPr b="1">
              <a:latin typeface="Century Gothic"/>
              <a:ea typeface="Century Gothic"/>
              <a:cs typeface="Century Gothic"/>
              <a:sym typeface="Century Gothic"/>
            </a:endParaRPr>
          </a:p>
        </p:txBody>
      </p:sp>
      <p:sp>
        <p:nvSpPr>
          <p:cNvPr id="704" name="Google Shape;704;g2600049cc48_0_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Raison d’être</a:t>
            </a:r>
            <a:endParaRPr b="1">
              <a:latin typeface="Century Gothic"/>
              <a:ea typeface="Century Gothic"/>
              <a:cs typeface="Century Gothic"/>
              <a:sym typeface="Century Gothic"/>
            </a:endParaRPr>
          </a:p>
        </p:txBody>
      </p:sp>
      <p:sp>
        <p:nvSpPr>
          <p:cNvPr id="705" name="Google Shape;705;g2600049cc48_0_0"/>
          <p:cNvSpPr txBox="1"/>
          <p:nvPr>
            <p:ph idx="2" type="body"/>
          </p:nvPr>
        </p:nvSpPr>
        <p:spPr>
          <a:xfrm>
            <a:off x="1123200" y="2401200"/>
            <a:ext cx="3200400" cy="35163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Disposer d’états financiers annuels et mensuels  permettant de prendre des décisions financières adéquates  pour la santé de la coopérative.</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Régler les flux financiers sortants afin d’assurer une satisfaction des producteurs et des salariés.</a:t>
            </a:r>
            <a:endParaRPr sz="1500">
              <a:latin typeface="Century Gothic"/>
              <a:ea typeface="Century Gothic"/>
              <a:cs typeface="Century Gothic"/>
              <a:sym typeface="Century Gothic"/>
            </a:endParaRPr>
          </a:p>
        </p:txBody>
      </p:sp>
      <p:sp>
        <p:nvSpPr>
          <p:cNvPr id="706" name="Google Shape;706;g2600049cc48_0_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Attendus</a:t>
            </a:r>
            <a:endParaRPr b="1">
              <a:latin typeface="Century Gothic"/>
              <a:ea typeface="Century Gothic"/>
              <a:cs typeface="Century Gothic"/>
              <a:sym typeface="Century Gothic"/>
            </a:endParaRPr>
          </a:p>
        </p:txBody>
      </p:sp>
      <p:sp>
        <p:nvSpPr>
          <p:cNvPr id="707" name="Google Shape;707;g2600049cc48_0_0"/>
          <p:cNvSpPr txBox="1"/>
          <p:nvPr>
            <p:ph idx="4" type="body"/>
          </p:nvPr>
        </p:nvSpPr>
        <p:spPr>
          <a:xfrm>
            <a:off x="4498839" y="2401210"/>
            <a:ext cx="3200400" cy="3702300"/>
          </a:xfrm>
          <a:prstGeom prst="rect">
            <a:avLst/>
          </a:prstGeom>
          <a:noFill/>
          <a:ln>
            <a:noFill/>
          </a:ln>
        </p:spPr>
        <p:txBody>
          <a:bodyPr anchorCtr="0" anchor="t" bIns="91425" lIns="91425" spcFirstLastPara="1" rIns="54000" wrap="square" tIns="91425">
            <a:noAutofit/>
          </a:bodyPr>
          <a:lstStyle/>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Effectuer les démarches pour les assurances en cas de maladie ou d’accident.</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Compter les grues au magasin et informer le comité de la situation quand nécessaire.</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Organiser et mettre  à disposition les documents pour la révision des comptes.</a:t>
            </a:r>
            <a:endParaRPr sz="1500">
              <a:latin typeface="Century Gothic"/>
              <a:ea typeface="Century Gothic"/>
              <a:cs typeface="Century Gothic"/>
              <a:sym typeface="Century Gothic"/>
            </a:endParaRPr>
          </a:p>
        </p:txBody>
      </p:sp>
      <p:sp>
        <p:nvSpPr>
          <p:cNvPr id="708" name="Google Shape;708;g2600049cc48_0_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
        <p:nvSpPr>
          <p:cNvPr id="709" name="Google Shape;709;g2600049cc48_0_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Domaine d’autorité</a:t>
            </a:r>
            <a:endParaRPr b="1">
              <a:latin typeface="Century Gothic"/>
              <a:ea typeface="Century Gothic"/>
              <a:cs typeface="Century Gothic"/>
              <a:sym typeface="Century Gothic"/>
            </a:endParaRPr>
          </a:p>
        </p:txBody>
      </p:sp>
      <p:sp>
        <p:nvSpPr>
          <p:cNvPr id="710" name="Google Shape;710;g2600049cc48_0_0"/>
          <p:cNvSpPr txBox="1"/>
          <p:nvPr>
            <p:ph idx="6" type="body"/>
          </p:nvPr>
        </p:nvSpPr>
        <p:spPr>
          <a:xfrm>
            <a:off x="7909549" y="2401200"/>
            <a:ext cx="3200400" cy="35163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La qualité des décomptes de caisse et les justificatifs si nécessaire.</a:t>
            </a:r>
            <a:endParaRPr sz="1500">
              <a:latin typeface="Century Gothic"/>
              <a:ea typeface="Century Gothic"/>
              <a:cs typeface="Century Gothic"/>
              <a:sym typeface="Century Gothic"/>
            </a:endParaRPr>
          </a:p>
          <a:p>
            <a:pPr indent="0" lvl="0" marL="0" rtl="0" algn="l">
              <a:lnSpc>
                <a:spcPct val="90000"/>
              </a:lnSpc>
              <a:spcBef>
                <a:spcPts val="1000"/>
              </a:spcBef>
              <a:spcAft>
                <a:spcPts val="0"/>
              </a:spcAft>
              <a:buSzPts val="1600"/>
              <a:buNone/>
            </a:pPr>
            <a:r>
              <a:t/>
            </a:r>
            <a:endParaRPr sz="1500">
              <a:latin typeface="Century Gothic"/>
              <a:ea typeface="Century Gothic"/>
              <a:cs typeface="Century Gothic"/>
              <a:sym typeface="Century Gothic"/>
            </a:endParaRPr>
          </a:p>
        </p:txBody>
      </p:sp>
      <p:grpSp>
        <p:nvGrpSpPr>
          <p:cNvPr id="711" name="Google Shape;711;g2600049cc48_0_0"/>
          <p:cNvGrpSpPr/>
          <p:nvPr/>
        </p:nvGrpSpPr>
        <p:grpSpPr>
          <a:xfrm>
            <a:off x="565550" y="381000"/>
            <a:ext cx="1072222" cy="713175"/>
            <a:chOff x="2340050" y="4497425"/>
            <a:chExt cx="1072222" cy="713175"/>
          </a:xfrm>
        </p:grpSpPr>
        <p:pic>
          <p:nvPicPr>
            <p:cNvPr id="712" name="Google Shape;712;g2600049cc48_0_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713" name="Google Shape;713;g2600049cc48_0_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714" name="Google Shape;714;g2600049cc48_0_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715" name="Google Shape;715;g2600049cc48_0_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716" name="Google Shape;716;g2600049cc48_0_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2 h / sem</a:t>
            </a:r>
            <a:endParaRPr b="0" i="0" sz="1400" u="none" cap="none" strike="noStrike">
              <a:solidFill>
                <a:srgbClr val="000000"/>
              </a:solidFill>
              <a:latin typeface="Century Gothic"/>
              <a:ea typeface="Century Gothic"/>
              <a:cs typeface="Century Gothic"/>
              <a:sym typeface="Century Gothic"/>
            </a:endParaRPr>
          </a:p>
        </p:txBody>
      </p:sp>
      <p:sp>
        <p:nvSpPr>
          <p:cNvPr id="717" name="Google Shape;717;g2600049cc48_0_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718" name="Google Shape;718;g2600049cc48_0_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719" name="Google Shape;719;g2600049cc48_0_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Connaissances en comptabilité</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g27454d51962_0_188"/>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de-DE">
                <a:latin typeface="Century Gothic"/>
                <a:ea typeface="Century Gothic"/>
                <a:cs typeface="Century Gothic"/>
                <a:sym typeface="Century Gothic"/>
              </a:rPr>
              <a:t>ANALYSE FINANCIERE</a:t>
            </a:r>
            <a:endParaRPr b="1">
              <a:latin typeface="Century Gothic"/>
              <a:ea typeface="Century Gothic"/>
              <a:cs typeface="Century Gothic"/>
              <a:sym typeface="Century Gothic"/>
            </a:endParaRPr>
          </a:p>
        </p:txBody>
      </p:sp>
      <p:sp>
        <p:nvSpPr>
          <p:cNvPr id="726" name="Google Shape;726;g27454d51962_0_188"/>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Raison d’être</a:t>
            </a:r>
            <a:endParaRPr b="1">
              <a:latin typeface="Century Gothic"/>
              <a:ea typeface="Century Gothic"/>
              <a:cs typeface="Century Gothic"/>
              <a:sym typeface="Century Gothic"/>
            </a:endParaRPr>
          </a:p>
        </p:txBody>
      </p:sp>
      <p:sp>
        <p:nvSpPr>
          <p:cNvPr id="727" name="Google Shape;727;g27454d51962_0_188"/>
          <p:cNvSpPr txBox="1"/>
          <p:nvPr>
            <p:ph idx="2" type="body"/>
          </p:nvPr>
        </p:nvSpPr>
        <p:spPr>
          <a:xfrm>
            <a:off x="112320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Assurer le suivi de la situation financière et en informer le comité et la coopérative afin de pouvoir prendre les bonnes décisions.</a:t>
            </a:r>
            <a:endParaRPr sz="1500">
              <a:highlight>
                <a:srgbClr val="FFFF00"/>
              </a:highlight>
              <a:latin typeface="Century Gothic"/>
              <a:ea typeface="Century Gothic"/>
              <a:cs typeface="Century Gothic"/>
              <a:sym typeface="Century Gothic"/>
            </a:endParaRPr>
          </a:p>
        </p:txBody>
      </p:sp>
      <p:sp>
        <p:nvSpPr>
          <p:cNvPr id="728" name="Google Shape;728;g27454d51962_0_188"/>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Attendus</a:t>
            </a:r>
            <a:endParaRPr b="1">
              <a:latin typeface="Century Gothic"/>
              <a:ea typeface="Century Gothic"/>
              <a:cs typeface="Century Gothic"/>
              <a:sym typeface="Century Gothic"/>
            </a:endParaRPr>
          </a:p>
        </p:txBody>
      </p:sp>
      <p:sp>
        <p:nvSpPr>
          <p:cNvPr id="729" name="Google Shape;729;g27454d51962_0_188"/>
          <p:cNvSpPr txBox="1"/>
          <p:nvPr>
            <p:ph idx="4" type="body"/>
          </p:nvPr>
        </p:nvSpPr>
        <p:spPr>
          <a:xfrm>
            <a:off x="4498850" y="2401200"/>
            <a:ext cx="3200400" cy="3792600"/>
          </a:xfrm>
          <a:prstGeom prst="rect">
            <a:avLst/>
          </a:prstGeom>
          <a:noFill/>
          <a:ln>
            <a:noFill/>
          </a:ln>
        </p:spPr>
        <p:txBody>
          <a:bodyPr anchorCtr="0" anchor="t" bIns="45700" lIns="54000" spcFirstLastPara="1" rIns="54000" wrap="square" tIns="45700">
            <a:noAutofit/>
          </a:bodyPr>
          <a:lstStyle/>
          <a:p>
            <a:pPr indent="-215900" lvl="0" marL="228600" marR="0" rtl="0" algn="l">
              <a:lnSpc>
                <a:spcPct val="90000"/>
              </a:lnSpc>
              <a:spcBef>
                <a:spcPts val="1000"/>
              </a:spcBef>
              <a:spcAft>
                <a:spcPts val="0"/>
              </a:spcAft>
              <a:buSzPts val="1400"/>
              <a:buChar char="•"/>
            </a:pPr>
            <a:r>
              <a:rPr lang="de-DE" sz="1400">
                <a:latin typeface="Century Gothic"/>
                <a:ea typeface="Century Gothic"/>
                <a:cs typeface="Century Gothic"/>
                <a:sym typeface="Century Gothic"/>
              </a:rPr>
              <a:t>Analyser mensuellement les chiffres et partager au comité.</a:t>
            </a:r>
            <a:endParaRPr sz="1400">
              <a:latin typeface="Century Gothic"/>
              <a:ea typeface="Century Gothic"/>
              <a:cs typeface="Century Gothic"/>
              <a:sym typeface="Century Gothic"/>
            </a:endParaRPr>
          </a:p>
          <a:p>
            <a:pPr indent="-215900" lvl="0" marL="228600" marR="0" rtl="0" algn="l">
              <a:lnSpc>
                <a:spcPct val="90000"/>
              </a:lnSpc>
              <a:spcBef>
                <a:spcPts val="1000"/>
              </a:spcBef>
              <a:spcAft>
                <a:spcPts val="0"/>
              </a:spcAft>
              <a:buSzPts val="1400"/>
              <a:buChar char="•"/>
            </a:pPr>
            <a:r>
              <a:rPr lang="de-DE" sz="1400">
                <a:latin typeface="Century Gothic"/>
                <a:ea typeface="Century Gothic"/>
                <a:cs typeface="Century Gothic"/>
                <a:sym typeface="Century Gothic"/>
              </a:rPr>
              <a:t>Revoir les comptes annuels avec le rôle Comptabilité et paiements avant l’intervention des réviseurs.</a:t>
            </a:r>
            <a:endParaRPr sz="1400">
              <a:latin typeface="Century Gothic"/>
              <a:ea typeface="Century Gothic"/>
              <a:cs typeface="Century Gothic"/>
              <a:sym typeface="Century Gothic"/>
            </a:endParaRPr>
          </a:p>
          <a:p>
            <a:pPr indent="-215900" lvl="0" marL="228600" marR="0" rtl="0" algn="l">
              <a:lnSpc>
                <a:spcPct val="90000"/>
              </a:lnSpc>
              <a:spcBef>
                <a:spcPts val="1000"/>
              </a:spcBef>
              <a:spcAft>
                <a:spcPts val="0"/>
              </a:spcAft>
              <a:buSzPts val="1400"/>
              <a:buChar char="•"/>
            </a:pPr>
            <a:r>
              <a:rPr lang="de-DE" sz="1400">
                <a:latin typeface="Century Gothic"/>
                <a:ea typeface="Century Gothic"/>
                <a:cs typeface="Century Gothic"/>
                <a:sym typeface="Century Gothic"/>
              </a:rPr>
              <a:t>Partager les comptes révisés à tous les membres via le rôle Communication interne.</a:t>
            </a:r>
            <a:endParaRPr sz="1400">
              <a:latin typeface="Century Gothic"/>
              <a:ea typeface="Century Gothic"/>
              <a:cs typeface="Century Gothic"/>
              <a:sym typeface="Century Gothic"/>
            </a:endParaRPr>
          </a:p>
          <a:p>
            <a:pPr indent="-215900" lvl="0" marL="228600" marR="0" rtl="0" algn="l">
              <a:lnSpc>
                <a:spcPct val="90000"/>
              </a:lnSpc>
              <a:spcBef>
                <a:spcPts val="1000"/>
              </a:spcBef>
              <a:spcAft>
                <a:spcPts val="0"/>
              </a:spcAft>
              <a:buSzPts val="1400"/>
              <a:buChar char="•"/>
            </a:pPr>
            <a:r>
              <a:rPr lang="de-DE" sz="1400">
                <a:latin typeface="Century Gothic"/>
                <a:ea typeface="Century Gothic"/>
                <a:cs typeface="Century Gothic"/>
                <a:sym typeface="Century Gothic"/>
              </a:rPr>
              <a:t>Analyser les comptes annuels et les présenter à l’AGO.</a:t>
            </a:r>
            <a:endParaRPr sz="1400">
              <a:latin typeface="Century Gothic"/>
              <a:ea typeface="Century Gothic"/>
              <a:cs typeface="Century Gothic"/>
              <a:sym typeface="Century Gothic"/>
            </a:endParaRPr>
          </a:p>
          <a:p>
            <a:pPr indent="-215900" lvl="0" marL="228600" marR="0" rtl="0" algn="l">
              <a:lnSpc>
                <a:spcPct val="90000"/>
              </a:lnSpc>
              <a:spcBef>
                <a:spcPts val="1000"/>
              </a:spcBef>
              <a:spcAft>
                <a:spcPts val="0"/>
              </a:spcAft>
              <a:buSzPts val="1400"/>
              <a:buChar char="•"/>
            </a:pPr>
            <a:r>
              <a:rPr lang="de-DE" sz="1400">
                <a:latin typeface="Century Gothic"/>
                <a:ea typeface="Century Gothic"/>
                <a:cs typeface="Century Gothic"/>
                <a:sym typeface="Century Gothic"/>
              </a:rPr>
              <a:t>Effectuer des analyses supplémentaires selon besoins.</a:t>
            </a:r>
            <a:endParaRPr sz="1400">
              <a:latin typeface="Century Gothic"/>
              <a:ea typeface="Century Gothic"/>
              <a:cs typeface="Century Gothic"/>
              <a:sym typeface="Century Gothic"/>
            </a:endParaRPr>
          </a:p>
          <a:p>
            <a:pPr indent="-215900" lvl="0" marL="228600" marR="0" rtl="0" algn="l">
              <a:lnSpc>
                <a:spcPct val="90000"/>
              </a:lnSpc>
              <a:spcBef>
                <a:spcPts val="1000"/>
              </a:spcBef>
              <a:spcAft>
                <a:spcPts val="0"/>
              </a:spcAft>
              <a:buSzPts val="1400"/>
              <a:buChar char="•"/>
            </a:pPr>
            <a:r>
              <a:rPr lang="de-DE" sz="1400">
                <a:latin typeface="Century Gothic"/>
                <a:ea typeface="Century Gothic"/>
                <a:cs typeface="Century Gothic"/>
                <a:sym typeface="Century Gothic"/>
              </a:rPr>
              <a:t>Proposer au comité des adaptations de la politique de prix.</a:t>
            </a:r>
            <a:endParaRPr sz="1400">
              <a:latin typeface="Century Gothic"/>
              <a:ea typeface="Century Gothic"/>
              <a:cs typeface="Century Gothic"/>
              <a:sym typeface="Century Gothic"/>
            </a:endParaRPr>
          </a:p>
        </p:txBody>
      </p:sp>
      <p:sp>
        <p:nvSpPr>
          <p:cNvPr id="730" name="Google Shape;730;g27454d51962_0_188"/>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latin typeface="Century Gothic"/>
                <a:ea typeface="Century Gothic"/>
                <a:cs typeface="Century Gothic"/>
                <a:sym typeface="Century Gothic"/>
              </a:rPr>
              <a:t>‹#›</a:t>
            </a:fld>
            <a:endParaRPr>
              <a:latin typeface="Century Gothic"/>
              <a:ea typeface="Century Gothic"/>
              <a:cs typeface="Century Gothic"/>
              <a:sym typeface="Century Gothic"/>
            </a:endParaRPr>
          </a:p>
        </p:txBody>
      </p:sp>
      <p:sp>
        <p:nvSpPr>
          <p:cNvPr id="731" name="Google Shape;731;g27454d51962_0_188"/>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Domaine d’autorité</a:t>
            </a:r>
            <a:endParaRPr b="1">
              <a:latin typeface="Century Gothic"/>
              <a:ea typeface="Century Gothic"/>
              <a:cs typeface="Century Gothic"/>
              <a:sym typeface="Century Gothic"/>
            </a:endParaRPr>
          </a:p>
        </p:txBody>
      </p:sp>
      <p:sp>
        <p:nvSpPr>
          <p:cNvPr id="732" name="Google Shape;732;g27454d51962_0_188"/>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Manière de présenter les résultats financiers.</a:t>
            </a:r>
            <a:endParaRPr sz="1500">
              <a:latin typeface="Century Gothic"/>
              <a:ea typeface="Century Gothic"/>
              <a:cs typeface="Century Gothic"/>
              <a:sym typeface="Century Gothic"/>
            </a:endParaRPr>
          </a:p>
        </p:txBody>
      </p:sp>
      <p:grpSp>
        <p:nvGrpSpPr>
          <p:cNvPr id="733" name="Google Shape;733;g27454d51962_0_188"/>
          <p:cNvGrpSpPr/>
          <p:nvPr/>
        </p:nvGrpSpPr>
        <p:grpSpPr>
          <a:xfrm>
            <a:off x="565550" y="381000"/>
            <a:ext cx="1072222" cy="713175"/>
            <a:chOff x="2340050" y="4497425"/>
            <a:chExt cx="1072222" cy="713175"/>
          </a:xfrm>
        </p:grpSpPr>
        <p:pic>
          <p:nvPicPr>
            <p:cNvPr id="734" name="Google Shape;734;g27454d51962_0_188"/>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735" name="Google Shape;735;g27454d51962_0_188"/>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736" name="Google Shape;736;g27454d51962_0_188"/>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737" name="Google Shape;737;g27454d51962_0_188"/>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738" name="Google Shape;738;g27454d51962_0_188"/>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2 h / sem</a:t>
            </a:r>
            <a:endParaRPr b="0" i="0" sz="1400" u="none" cap="none" strike="noStrike">
              <a:solidFill>
                <a:srgbClr val="000000"/>
              </a:solidFill>
              <a:latin typeface="Century Gothic"/>
              <a:ea typeface="Century Gothic"/>
              <a:cs typeface="Century Gothic"/>
              <a:sym typeface="Century Gothic"/>
            </a:endParaRPr>
          </a:p>
        </p:txBody>
      </p:sp>
      <p:sp>
        <p:nvSpPr>
          <p:cNvPr id="739" name="Google Shape;739;g27454d51962_0_188"/>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740" name="Google Shape;740;g27454d51962_0_188"/>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741" name="Google Shape;741;g27454d51962_0_188"/>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Connaissances en comptabilité</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Esprit d’analyse, être force de proposition</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g27a9fbf2376_0_39"/>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de-DE">
                <a:latin typeface="Century Gothic"/>
                <a:ea typeface="Century Gothic"/>
                <a:cs typeface="Century Gothic"/>
                <a:sym typeface="Century Gothic"/>
              </a:rPr>
              <a:t>REVISION DES COMPTES</a:t>
            </a:r>
            <a:endParaRPr b="1">
              <a:latin typeface="Century Gothic"/>
              <a:ea typeface="Century Gothic"/>
              <a:cs typeface="Century Gothic"/>
              <a:sym typeface="Century Gothic"/>
            </a:endParaRPr>
          </a:p>
        </p:txBody>
      </p:sp>
      <p:sp>
        <p:nvSpPr>
          <p:cNvPr id="748" name="Google Shape;748;g27a9fbf2376_0_39"/>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Raison d’être</a:t>
            </a:r>
            <a:endParaRPr b="1">
              <a:latin typeface="Century Gothic"/>
              <a:ea typeface="Century Gothic"/>
              <a:cs typeface="Century Gothic"/>
              <a:sym typeface="Century Gothic"/>
            </a:endParaRPr>
          </a:p>
        </p:txBody>
      </p:sp>
      <p:sp>
        <p:nvSpPr>
          <p:cNvPr id="749" name="Google Shape;749;g27a9fbf2376_0_39"/>
          <p:cNvSpPr txBox="1"/>
          <p:nvPr>
            <p:ph idx="2" type="body"/>
          </p:nvPr>
        </p:nvSpPr>
        <p:spPr>
          <a:xfrm>
            <a:off x="112320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Contrôler les comptes du bilan pour s’assurer de leur régularité.</a:t>
            </a:r>
            <a:endParaRPr sz="1500">
              <a:highlight>
                <a:srgbClr val="FFFF00"/>
              </a:highlight>
              <a:latin typeface="Century Gothic"/>
              <a:ea typeface="Century Gothic"/>
              <a:cs typeface="Century Gothic"/>
              <a:sym typeface="Century Gothic"/>
            </a:endParaRPr>
          </a:p>
        </p:txBody>
      </p:sp>
      <p:sp>
        <p:nvSpPr>
          <p:cNvPr id="750" name="Google Shape;750;g27a9fbf2376_0_39"/>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Attendus</a:t>
            </a:r>
            <a:endParaRPr b="1">
              <a:latin typeface="Century Gothic"/>
              <a:ea typeface="Century Gothic"/>
              <a:cs typeface="Century Gothic"/>
              <a:sym typeface="Century Gothic"/>
            </a:endParaRPr>
          </a:p>
        </p:txBody>
      </p:sp>
      <p:sp>
        <p:nvSpPr>
          <p:cNvPr id="751" name="Google Shape;751;g27a9fbf2376_0_39"/>
          <p:cNvSpPr txBox="1"/>
          <p:nvPr>
            <p:ph idx="4" type="body"/>
          </p:nvPr>
        </p:nvSpPr>
        <p:spPr>
          <a:xfrm>
            <a:off x="4498850" y="2401200"/>
            <a:ext cx="3200400" cy="3690600"/>
          </a:xfrm>
          <a:prstGeom prst="rect">
            <a:avLst/>
          </a:prstGeom>
          <a:noFill/>
          <a:ln>
            <a:noFill/>
          </a:ln>
        </p:spPr>
        <p:txBody>
          <a:bodyPr anchorCtr="0" anchor="t" bIns="45700" lIns="54000" spcFirstLastPara="1" rIns="54000"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Rédiger et présenter un rapport de vérifications des comptes. </a:t>
            </a:r>
            <a:endParaRPr sz="1500">
              <a:latin typeface="Century Gothic"/>
              <a:ea typeface="Century Gothic"/>
              <a:cs typeface="Century Gothic"/>
              <a:sym typeface="Century Gothic"/>
            </a:endParaRPr>
          </a:p>
        </p:txBody>
      </p:sp>
      <p:sp>
        <p:nvSpPr>
          <p:cNvPr id="752" name="Google Shape;752;g27a9fbf2376_0_39"/>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latin typeface="Century Gothic"/>
                <a:ea typeface="Century Gothic"/>
                <a:cs typeface="Century Gothic"/>
                <a:sym typeface="Century Gothic"/>
              </a:rPr>
              <a:t>‹#›</a:t>
            </a:fld>
            <a:endParaRPr>
              <a:latin typeface="Century Gothic"/>
              <a:ea typeface="Century Gothic"/>
              <a:cs typeface="Century Gothic"/>
              <a:sym typeface="Century Gothic"/>
            </a:endParaRPr>
          </a:p>
        </p:txBody>
      </p:sp>
      <p:sp>
        <p:nvSpPr>
          <p:cNvPr id="753" name="Google Shape;753;g27a9fbf2376_0_39"/>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Domaine d’autorité</a:t>
            </a:r>
            <a:endParaRPr b="1">
              <a:latin typeface="Century Gothic"/>
              <a:ea typeface="Century Gothic"/>
              <a:cs typeface="Century Gothic"/>
              <a:sym typeface="Century Gothic"/>
            </a:endParaRPr>
          </a:p>
        </p:txBody>
      </p:sp>
      <p:sp>
        <p:nvSpPr>
          <p:cNvPr id="754" name="Google Shape;754;g27a9fbf2376_0_39"/>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La recommandation de décharge des comptes du rôle Comptabilité et paiements.</a:t>
            </a:r>
            <a:endParaRPr sz="1500">
              <a:latin typeface="Century Gothic"/>
              <a:ea typeface="Century Gothic"/>
              <a:cs typeface="Century Gothic"/>
              <a:sym typeface="Century Gothic"/>
            </a:endParaRPr>
          </a:p>
        </p:txBody>
      </p:sp>
      <p:grpSp>
        <p:nvGrpSpPr>
          <p:cNvPr id="755" name="Google Shape;755;g27a9fbf2376_0_39"/>
          <p:cNvGrpSpPr/>
          <p:nvPr/>
        </p:nvGrpSpPr>
        <p:grpSpPr>
          <a:xfrm>
            <a:off x="565550" y="381000"/>
            <a:ext cx="1072222" cy="713175"/>
            <a:chOff x="2340050" y="4497425"/>
            <a:chExt cx="1072222" cy="713175"/>
          </a:xfrm>
        </p:grpSpPr>
        <p:pic>
          <p:nvPicPr>
            <p:cNvPr id="756" name="Google Shape;756;g27a9fbf2376_0_39"/>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757" name="Google Shape;757;g27a9fbf2376_0_39"/>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758" name="Google Shape;758;g27a9fbf2376_0_39"/>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759" name="Google Shape;759;g27a9fbf2376_0_39"/>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2-3 pers</a:t>
            </a:r>
            <a:endParaRPr b="0" i="0" sz="1400" u="none" cap="none" strike="noStrike">
              <a:solidFill>
                <a:srgbClr val="000000"/>
              </a:solidFill>
              <a:latin typeface="Century Gothic"/>
              <a:ea typeface="Century Gothic"/>
              <a:cs typeface="Century Gothic"/>
              <a:sym typeface="Century Gothic"/>
            </a:endParaRPr>
          </a:p>
        </p:txBody>
      </p:sp>
      <p:sp>
        <p:nvSpPr>
          <p:cNvPr id="760" name="Google Shape;760;g27a9fbf2376_0_39"/>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3 h / an</a:t>
            </a:r>
            <a:endParaRPr b="0" i="0" sz="1400" u="none" cap="none" strike="noStrike">
              <a:solidFill>
                <a:srgbClr val="000000"/>
              </a:solidFill>
              <a:latin typeface="Century Gothic"/>
              <a:ea typeface="Century Gothic"/>
              <a:cs typeface="Century Gothic"/>
              <a:sym typeface="Century Gothic"/>
            </a:endParaRPr>
          </a:p>
        </p:txBody>
      </p:sp>
      <p:sp>
        <p:nvSpPr>
          <p:cNvPr id="761" name="Google Shape;761;g27a9fbf2376_0_39"/>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762" name="Google Shape;762;g27a9fbf2376_0_39"/>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763" name="Google Shape;763;g27a9fbf2376_0_39"/>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Notions de comptabilité</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Discipline, sens des responsabilités</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g27454d51962_0_176"/>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de-DE">
                <a:latin typeface="Century Gothic"/>
                <a:ea typeface="Century Gothic"/>
                <a:cs typeface="Century Gothic"/>
                <a:sym typeface="Century Gothic"/>
              </a:rPr>
              <a:t>ADMINISTRATION DES FINANCES</a:t>
            </a:r>
            <a:endParaRPr b="1">
              <a:latin typeface="Century Gothic"/>
              <a:ea typeface="Century Gothic"/>
              <a:cs typeface="Century Gothic"/>
              <a:sym typeface="Century Gothic"/>
            </a:endParaRPr>
          </a:p>
        </p:txBody>
      </p:sp>
      <p:sp>
        <p:nvSpPr>
          <p:cNvPr id="770" name="Google Shape;770;g27454d51962_0_176"/>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Raison d’être</a:t>
            </a:r>
            <a:endParaRPr b="1">
              <a:latin typeface="Century Gothic"/>
              <a:ea typeface="Century Gothic"/>
              <a:cs typeface="Century Gothic"/>
              <a:sym typeface="Century Gothic"/>
            </a:endParaRPr>
          </a:p>
        </p:txBody>
      </p:sp>
      <p:sp>
        <p:nvSpPr>
          <p:cNvPr id="771" name="Google Shape;771;g27454d51962_0_176"/>
          <p:cNvSpPr txBox="1"/>
          <p:nvPr>
            <p:ph idx="2" type="body"/>
          </p:nvPr>
        </p:nvSpPr>
        <p:spPr>
          <a:xfrm>
            <a:off x="1123200"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SzPts val="1500"/>
              <a:buChar char="•"/>
            </a:pPr>
            <a:r>
              <a:rPr lang="de-DE" sz="1500">
                <a:latin typeface="Century Gothic"/>
                <a:ea typeface="Century Gothic"/>
                <a:cs typeface="Century Gothic"/>
                <a:sym typeface="Century Gothic"/>
              </a:rPr>
              <a:t>Mettre à disposition de la coopérative et utiliser les assurances nécessaires pour limiter les risques financiers.</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Etre en règle avec les services étatiques notamment des impôts.</a:t>
            </a:r>
            <a:endParaRPr sz="1500">
              <a:latin typeface="Century Gothic"/>
              <a:ea typeface="Century Gothic"/>
              <a:cs typeface="Century Gothic"/>
              <a:sym typeface="Century Gothic"/>
            </a:endParaRPr>
          </a:p>
        </p:txBody>
      </p:sp>
      <p:sp>
        <p:nvSpPr>
          <p:cNvPr id="772" name="Google Shape;772;g27454d51962_0_176"/>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Attendus</a:t>
            </a:r>
            <a:endParaRPr b="1">
              <a:latin typeface="Century Gothic"/>
              <a:ea typeface="Century Gothic"/>
              <a:cs typeface="Century Gothic"/>
              <a:sym typeface="Century Gothic"/>
            </a:endParaRPr>
          </a:p>
        </p:txBody>
      </p:sp>
      <p:sp>
        <p:nvSpPr>
          <p:cNvPr id="773" name="Google Shape;773;g27454d51962_0_176"/>
          <p:cNvSpPr txBox="1"/>
          <p:nvPr>
            <p:ph idx="4" type="body"/>
          </p:nvPr>
        </p:nvSpPr>
        <p:spPr>
          <a:xfrm>
            <a:off x="4498848"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SzPts val="1500"/>
              <a:buChar char="•"/>
            </a:pPr>
            <a:r>
              <a:rPr lang="de-DE" sz="1500">
                <a:latin typeface="Century Gothic"/>
                <a:ea typeface="Century Gothic"/>
                <a:cs typeface="Century Gothic"/>
                <a:sym typeface="Century Gothic"/>
              </a:rPr>
              <a:t>Suivre et contacter les assurance dégâts, assurances travail.</a:t>
            </a:r>
            <a:endParaRPr sz="1500">
              <a:latin typeface="Century Gothic"/>
              <a:ea typeface="Century Gothic"/>
              <a:cs typeface="Century Gothic"/>
              <a:sym typeface="Century Gothic"/>
            </a:endParaRPr>
          </a:p>
          <a:p>
            <a:pPr indent="-228600" lvl="0" marL="228600" marR="0" rtl="0" algn="l">
              <a:lnSpc>
                <a:spcPct val="100000"/>
              </a:lnSpc>
              <a:spcBef>
                <a:spcPts val="1000"/>
              </a:spcBef>
              <a:spcAft>
                <a:spcPts val="0"/>
              </a:spcAft>
              <a:buSzPts val="1500"/>
              <a:buChar char="•"/>
            </a:pPr>
            <a:r>
              <a:rPr lang="de-DE" sz="1500">
                <a:latin typeface="Century Gothic"/>
                <a:ea typeface="Century Gothic"/>
                <a:cs typeface="Century Gothic"/>
                <a:sym typeface="Century Gothic"/>
              </a:rPr>
              <a:t>Suivre et contacter les services des impôts.</a:t>
            </a:r>
            <a:endParaRPr sz="1500">
              <a:latin typeface="Century Gothic"/>
              <a:ea typeface="Century Gothic"/>
              <a:cs typeface="Century Gothic"/>
              <a:sym typeface="Century Gothic"/>
            </a:endParaRPr>
          </a:p>
        </p:txBody>
      </p:sp>
      <p:sp>
        <p:nvSpPr>
          <p:cNvPr id="774" name="Google Shape;774;g27454d51962_0_176"/>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latin typeface="Century Gothic"/>
                <a:ea typeface="Century Gothic"/>
                <a:cs typeface="Century Gothic"/>
                <a:sym typeface="Century Gothic"/>
              </a:rPr>
              <a:t>‹#›</a:t>
            </a:fld>
            <a:endParaRPr>
              <a:latin typeface="Century Gothic"/>
              <a:ea typeface="Century Gothic"/>
              <a:cs typeface="Century Gothic"/>
              <a:sym typeface="Century Gothic"/>
            </a:endParaRPr>
          </a:p>
        </p:txBody>
      </p:sp>
      <p:sp>
        <p:nvSpPr>
          <p:cNvPr id="775" name="Google Shape;775;g27454d51962_0_176"/>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Domaine d’autorité</a:t>
            </a:r>
            <a:endParaRPr b="1">
              <a:latin typeface="Century Gothic"/>
              <a:ea typeface="Century Gothic"/>
              <a:cs typeface="Century Gothic"/>
              <a:sym typeface="Century Gothic"/>
            </a:endParaRPr>
          </a:p>
        </p:txBody>
      </p:sp>
      <p:sp>
        <p:nvSpPr>
          <p:cNvPr id="776" name="Google Shape;776;g27454d51962_0_176"/>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SzPts val="1500"/>
              <a:buChar char="•"/>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grpSp>
        <p:nvGrpSpPr>
          <p:cNvPr id="777" name="Google Shape;777;g27454d51962_0_176"/>
          <p:cNvGrpSpPr/>
          <p:nvPr/>
        </p:nvGrpSpPr>
        <p:grpSpPr>
          <a:xfrm>
            <a:off x="565550" y="381000"/>
            <a:ext cx="1072222" cy="713175"/>
            <a:chOff x="2340050" y="4497425"/>
            <a:chExt cx="1072222" cy="713175"/>
          </a:xfrm>
        </p:grpSpPr>
        <p:pic>
          <p:nvPicPr>
            <p:cNvPr id="778" name="Google Shape;778;g27454d51962_0_176"/>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779" name="Google Shape;779;g27454d51962_0_176"/>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780" name="Google Shape;780;g27454d51962_0_176"/>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781" name="Google Shape;781;g27454d51962_0_176"/>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782" name="Google Shape;782;g27454d51962_0_176"/>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3 h / mois</a:t>
            </a:r>
            <a:endParaRPr b="0" i="0" sz="1400" u="none" cap="none" strike="noStrike">
              <a:solidFill>
                <a:srgbClr val="000000"/>
              </a:solidFill>
              <a:latin typeface="Century Gothic"/>
              <a:ea typeface="Century Gothic"/>
              <a:cs typeface="Century Gothic"/>
              <a:sym typeface="Century Gothic"/>
            </a:endParaRPr>
          </a:p>
        </p:txBody>
      </p:sp>
      <p:sp>
        <p:nvSpPr>
          <p:cNvPr id="783" name="Google Shape;783;g27454d51962_0_176"/>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784" name="Google Shape;784;g27454d51962_0_176"/>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785" name="Google Shape;785;g27454d51962_0_176"/>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Discipline, proactivité</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Connaissances administratives</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g27454d51962_0_224"/>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de-DE">
                <a:latin typeface="Century Gothic"/>
                <a:ea typeface="Century Gothic"/>
                <a:cs typeface="Century Gothic"/>
                <a:sym typeface="Century Gothic"/>
              </a:rPr>
              <a:t>ADMINISTRATION DU TRAVAIL</a:t>
            </a:r>
            <a:endParaRPr b="1">
              <a:latin typeface="Century Gothic"/>
              <a:ea typeface="Century Gothic"/>
              <a:cs typeface="Century Gothic"/>
              <a:sym typeface="Century Gothic"/>
            </a:endParaRPr>
          </a:p>
        </p:txBody>
      </p:sp>
      <p:sp>
        <p:nvSpPr>
          <p:cNvPr id="792" name="Google Shape;792;g27454d51962_0_224"/>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Raison d’être</a:t>
            </a:r>
            <a:endParaRPr b="1">
              <a:latin typeface="Century Gothic"/>
              <a:ea typeface="Century Gothic"/>
              <a:cs typeface="Century Gothic"/>
              <a:sym typeface="Century Gothic"/>
            </a:endParaRPr>
          </a:p>
        </p:txBody>
      </p:sp>
      <p:sp>
        <p:nvSpPr>
          <p:cNvPr id="793" name="Google Shape;793;g27454d51962_0_224"/>
          <p:cNvSpPr txBox="1"/>
          <p:nvPr>
            <p:ph idx="2" type="body"/>
          </p:nvPr>
        </p:nvSpPr>
        <p:spPr>
          <a:xfrm>
            <a:off x="1123200"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SzPts val="1500"/>
              <a:buChar char="•"/>
            </a:pPr>
            <a:r>
              <a:rPr lang="de-DE" sz="1500">
                <a:latin typeface="Century Gothic"/>
                <a:ea typeface="Century Gothic"/>
                <a:cs typeface="Century Gothic"/>
                <a:sym typeface="Century Gothic"/>
              </a:rPr>
              <a:t>Assurer le respect du contrat des personnes rémunérées, dans l’intérêt des salariés et de la coopérative.</a:t>
            </a:r>
            <a:endParaRPr sz="1500">
              <a:latin typeface="Century Gothic"/>
              <a:ea typeface="Century Gothic"/>
              <a:cs typeface="Century Gothic"/>
              <a:sym typeface="Century Gothic"/>
            </a:endParaRPr>
          </a:p>
        </p:txBody>
      </p:sp>
      <p:sp>
        <p:nvSpPr>
          <p:cNvPr id="794" name="Google Shape;794;g27454d51962_0_224"/>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Attendus</a:t>
            </a:r>
            <a:endParaRPr b="1">
              <a:latin typeface="Century Gothic"/>
              <a:ea typeface="Century Gothic"/>
              <a:cs typeface="Century Gothic"/>
              <a:sym typeface="Century Gothic"/>
            </a:endParaRPr>
          </a:p>
        </p:txBody>
      </p:sp>
      <p:sp>
        <p:nvSpPr>
          <p:cNvPr id="795" name="Google Shape;795;g27454d51962_0_224"/>
          <p:cNvSpPr txBox="1"/>
          <p:nvPr>
            <p:ph idx="4" type="body"/>
          </p:nvPr>
        </p:nvSpPr>
        <p:spPr>
          <a:xfrm>
            <a:off x="4498848"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SzPts val="1500"/>
              <a:buChar char="•"/>
            </a:pPr>
            <a:r>
              <a:rPr lang="de-DE" sz="1500">
                <a:latin typeface="Century Gothic"/>
                <a:ea typeface="Century Gothic"/>
                <a:cs typeface="Century Gothic"/>
                <a:sym typeface="Century Gothic"/>
              </a:rPr>
              <a:t>Transmettre au rôle Comptabilité et paiements les heures payées des personnes non salariées.</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Valider les heures sup’ des salariés et les transmettre au rôle Comptabilité et paiements.</a:t>
            </a:r>
            <a:endParaRPr sz="1500">
              <a:latin typeface="Century Gothic"/>
              <a:ea typeface="Century Gothic"/>
              <a:cs typeface="Century Gothic"/>
              <a:sym typeface="Century Gothic"/>
            </a:endParaRPr>
          </a:p>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Assurer le suivi administratif des salariés.</a:t>
            </a:r>
            <a:endParaRPr sz="1500">
              <a:latin typeface="Century Gothic"/>
              <a:ea typeface="Century Gothic"/>
              <a:cs typeface="Century Gothic"/>
              <a:sym typeface="Century Gothic"/>
            </a:endParaRPr>
          </a:p>
        </p:txBody>
      </p:sp>
      <p:sp>
        <p:nvSpPr>
          <p:cNvPr id="796" name="Google Shape;796;g27454d51962_0_224"/>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latin typeface="Century Gothic"/>
                <a:ea typeface="Century Gothic"/>
                <a:cs typeface="Century Gothic"/>
                <a:sym typeface="Century Gothic"/>
              </a:rPr>
              <a:t>‹#›</a:t>
            </a:fld>
            <a:endParaRPr>
              <a:latin typeface="Century Gothic"/>
              <a:ea typeface="Century Gothic"/>
              <a:cs typeface="Century Gothic"/>
              <a:sym typeface="Century Gothic"/>
            </a:endParaRPr>
          </a:p>
        </p:txBody>
      </p:sp>
      <p:sp>
        <p:nvSpPr>
          <p:cNvPr id="797" name="Google Shape;797;g27454d51962_0_224"/>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Domaine d’autorité</a:t>
            </a:r>
            <a:endParaRPr b="1">
              <a:latin typeface="Century Gothic"/>
              <a:ea typeface="Century Gothic"/>
              <a:cs typeface="Century Gothic"/>
              <a:sym typeface="Century Gothic"/>
            </a:endParaRPr>
          </a:p>
        </p:txBody>
      </p:sp>
      <p:sp>
        <p:nvSpPr>
          <p:cNvPr id="798" name="Google Shape;798;g27454d51962_0_224"/>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SzPts val="1500"/>
              <a:buChar char="•"/>
            </a:pPr>
            <a:r>
              <a:rPr lang="de-DE">
                <a:latin typeface="Century Gothic"/>
                <a:ea typeface="Century Gothic"/>
                <a:cs typeface="Century Gothic"/>
                <a:sym typeface="Century Gothic"/>
              </a:rPr>
              <a:t>La validation des heures sup’ des salariés </a:t>
            </a:r>
            <a:endParaRPr>
              <a:latin typeface="Century Gothic"/>
              <a:ea typeface="Century Gothic"/>
              <a:cs typeface="Century Gothic"/>
              <a:sym typeface="Century Gothic"/>
            </a:endParaRPr>
          </a:p>
        </p:txBody>
      </p:sp>
      <p:grpSp>
        <p:nvGrpSpPr>
          <p:cNvPr id="799" name="Google Shape;799;g27454d51962_0_224"/>
          <p:cNvGrpSpPr/>
          <p:nvPr/>
        </p:nvGrpSpPr>
        <p:grpSpPr>
          <a:xfrm>
            <a:off x="565550" y="381000"/>
            <a:ext cx="1072222" cy="713175"/>
            <a:chOff x="2340050" y="4497425"/>
            <a:chExt cx="1072222" cy="713175"/>
          </a:xfrm>
        </p:grpSpPr>
        <p:pic>
          <p:nvPicPr>
            <p:cNvPr id="800" name="Google Shape;800;g27454d51962_0_224"/>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801" name="Google Shape;801;g27454d51962_0_224"/>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802" name="Google Shape;802;g27454d51962_0_224"/>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803" name="Google Shape;803;g27454d51962_0_224"/>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804" name="Google Shape;804;g27454d51962_0_224"/>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4 h / mois</a:t>
            </a:r>
            <a:endParaRPr b="0" i="0" sz="1400" u="none" cap="none" strike="noStrike">
              <a:solidFill>
                <a:srgbClr val="000000"/>
              </a:solidFill>
              <a:latin typeface="Century Gothic"/>
              <a:ea typeface="Century Gothic"/>
              <a:cs typeface="Century Gothic"/>
              <a:sym typeface="Century Gothic"/>
            </a:endParaRPr>
          </a:p>
        </p:txBody>
      </p:sp>
      <p:sp>
        <p:nvSpPr>
          <p:cNvPr id="805" name="Google Shape;805;g27454d51962_0_224"/>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806" name="Google Shape;806;g27454d51962_0_224"/>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807" name="Google Shape;807;g27454d51962_0_224"/>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conciliation</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 discipline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g27ba12f2557_0_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extLst>
                  <a:ext uri="http://customooxmlschemas.google.com/">
                    <go:slidesCustomData xmlns:go="http://customooxmlschemas.google.com/" textRoundtripDataId="6"/>
                  </a:ext>
                </a:extLst>
              </a:rPr>
              <a:t>A</a:t>
            </a:r>
            <a:r>
              <a:rPr b="1" lang="de-DE">
                <a:latin typeface="Century Gothic"/>
                <a:ea typeface="Century Gothic"/>
                <a:cs typeface="Century Gothic"/>
                <a:sym typeface="Century Gothic"/>
              </a:rPr>
              <a:t>DMINISTRATION DES MEMBRES</a:t>
            </a:r>
            <a:endParaRPr b="1" i="0" sz="4400" u="none" cap="none" strike="noStrike">
              <a:solidFill>
                <a:schemeClr val="accent3"/>
              </a:solidFill>
              <a:latin typeface="Century Gothic"/>
              <a:ea typeface="Century Gothic"/>
              <a:cs typeface="Century Gothic"/>
              <a:sym typeface="Century Gothic"/>
            </a:endParaRPr>
          </a:p>
        </p:txBody>
      </p:sp>
      <p:sp>
        <p:nvSpPr>
          <p:cNvPr id="814" name="Google Shape;814;g27ba12f2557_0_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815" name="Google Shape;815;g27ba12f2557_0_0"/>
          <p:cNvSpPr txBox="1"/>
          <p:nvPr>
            <p:ph idx="2" type="body"/>
          </p:nvPr>
        </p:nvSpPr>
        <p:spPr>
          <a:xfrm>
            <a:off x="1124712" y="2401200"/>
            <a:ext cx="3200400" cy="3321000"/>
          </a:xfrm>
          <a:prstGeom prst="rect">
            <a:avLst/>
          </a:prstGeom>
          <a:noFill/>
          <a:ln>
            <a:noFill/>
          </a:ln>
        </p:spPr>
        <p:txBody>
          <a:bodyPr anchorCtr="0" anchor="t" bIns="45700" lIns="91425" spcFirstLastPara="1" rIns="91425" wrap="square" tIns="45700">
            <a:normAutofit/>
          </a:bodyPr>
          <a:lstStyle/>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Gérer les données des membres.</a:t>
            </a:r>
            <a:endParaRPr sz="1500">
              <a:latin typeface="Century Gothic"/>
              <a:ea typeface="Century Gothic"/>
              <a:cs typeface="Century Gothic"/>
              <a:sym typeface="Century Gothic"/>
            </a:endParaRPr>
          </a:p>
        </p:txBody>
      </p:sp>
      <p:sp>
        <p:nvSpPr>
          <p:cNvPr id="816" name="Google Shape;816;g27ba12f2557_0_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817" name="Google Shape;817;g27ba12f2557_0_0"/>
          <p:cNvSpPr txBox="1"/>
          <p:nvPr>
            <p:ph idx="4" type="body"/>
          </p:nvPr>
        </p:nvSpPr>
        <p:spPr>
          <a:xfrm>
            <a:off x="4586575" y="2401209"/>
            <a:ext cx="3200400" cy="3475500"/>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Gérer les inscriptions des nouveaux membres.</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Assurer le suivi de la liste des membres.</a:t>
            </a:r>
            <a:endParaRPr sz="1500">
              <a:latin typeface="Century Gothic"/>
              <a:ea typeface="Century Gothic"/>
              <a:cs typeface="Century Gothic"/>
              <a:sym typeface="Century Gothic"/>
            </a:endParaRPr>
          </a:p>
        </p:txBody>
      </p:sp>
      <p:sp>
        <p:nvSpPr>
          <p:cNvPr id="818" name="Google Shape;818;g27ba12f2557_0_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819" name="Google Shape;819;g27ba12f2557_0_0"/>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rmAutofit/>
          </a:bodyPr>
          <a:lstStyle/>
          <a:p>
            <a:pPr indent="-22225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sp>
        <p:nvSpPr>
          <p:cNvPr id="820" name="Google Shape;820;g27ba12f2557_0_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821" name="Google Shape;821;g27ba12f2557_0_0"/>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entury Gothic"/>
              <a:ea typeface="Century Gothic"/>
              <a:cs typeface="Century Gothic"/>
              <a:sym typeface="Century Gothic"/>
            </a:endParaRPr>
          </a:p>
        </p:txBody>
      </p:sp>
      <p:grpSp>
        <p:nvGrpSpPr>
          <p:cNvPr id="822" name="Google Shape;822;g27ba12f2557_0_0"/>
          <p:cNvGrpSpPr/>
          <p:nvPr/>
        </p:nvGrpSpPr>
        <p:grpSpPr>
          <a:xfrm>
            <a:off x="565550" y="381000"/>
            <a:ext cx="1072222" cy="713175"/>
            <a:chOff x="2340050" y="4497425"/>
            <a:chExt cx="1072222" cy="713175"/>
          </a:xfrm>
        </p:grpSpPr>
        <p:pic>
          <p:nvPicPr>
            <p:cNvPr id="823" name="Google Shape;823;g27ba12f2557_0_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824" name="Google Shape;824;g27ba12f2557_0_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825" name="Google Shape;825;g27ba12f2557_0_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826" name="Google Shape;826;g27ba12f2557_0_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827" name="Google Shape;827;g27ba12f2557_0_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2 h / mois</a:t>
            </a:r>
            <a:endParaRPr b="0" i="0" sz="1400" u="none" cap="none" strike="noStrike">
              <a:solidFill>
                <a:srgbClr val="000000"/>
              </a:solidFill>
              <a:latin typeface="Century Gothic"/>
              <a:ea typeface="Century Gothic"/>
              <a:cs typeface="Century Gothic"/>
              <a:sym typeface="Century Gothic"/>
            </a:endParaRPr>
          </a:p>
        </p:txBody>
      </p:sp>
      <p:sp>
        <p:nvSpPr>
          <p:cNvPr id="828" name="Google Shape;828;g27ba12f2557_0_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829" name="Google Shape;829;g27ba12f2557_0_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830" name="Google Shape;830;g27ba12f2557_0_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 discipline</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Notions de protection des données</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g27454d51962_0_20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de-DE">
                <a:latin typeface="Century Gothic"/>
                <a:ea typeface="Century Gothic"/>
                <a:cs typeface="Century Gothic"/>
                <a:sym typeface="Century Gothic"/>
              </a:rPr>
              <a:t>ANALYSE DES PRIX</a:t>
            </a:r>
            <a:endParaRPr b="1">
              <a:latin typeface="Century Gothic"/>
              <a:ea typeface="Century Gothic"/>
              <a:cs typeface="Century Gothic"/>
              <a:sym typeface="Century Gothic"/>
            </a:endParaRPr>
          </a:p>
        </p:txBody>
      </p:sp>
      <p:sp>
        <p:nvSpPr>
          <p:cNvPr id="837" name="Google Shape;837;g27454d51962_0_20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Raison d’être</a:t>
            </a:r>
            <a:endParaRPr b="1">
              <a:latin typeface="Century Gothic"/>
              <a:ea typeface="Century Gothic"/>
              <a:cs typeface="Century Gothic"/>
              <a:sym typeface="Century Gothic"/>
            </a:endParaRPr>
          </a:p>
        </p:txBody>
      </p:sp>
      <p:sp>
        <p:nvSpPr>
          <p:cNvPr id="838" name="Google Shape;838;g27454d51962_0_200"/>
          <p:cNvSpPr txBox="1"/>
          <p:nvPr>
            <p:ph idx="2" type="body"/>
          </p:nvPr>
        </p:nvSpPr>
        <p:spPr>
          <a:xfrm>
            <a:off x="1123200" y="2401200"/>
            <a:ext cx="3200400" cy="3321000"/>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S’assurer que les prix pratiqués reflètent la politique de prix de la coopérative et qu’ils sont à jour selon les prix d’achat afin de garantir une pérennité financière.</a:t>
            </a:r>
            <a:endParaRPr sz="1500">
              <a:latin typeface="Century Gothic"/>
              <a:ea typeface="Century Gothic"/>
              <a:cs typeface="Century Gothic"/>
              <a:sym typeface="Century Gothic"/>
            </a:endParaRPr>
          </a:p>
        </p:txBody>
      </p:sp>
      <p:sp>
        <p:nvSpPr>
          <p:cNvPr id="839" name="Google Shape;839;g27454d51962_0_20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Attendus</a:t>
            </a:r>
            <a:endParaRPr b="1">
              <a:latin typeface="Century Gothic"/>
              <a:ea typeface="Century Gothic"/>
              <a:cs typeface="Century Gothic"/>
              <a:sym typeface="Century Gothic"/>
            </a:endParaRPr>
          </a:p>
        </p:txBody>
      </p:sp>
      <p:sp>
        <p:nvSpPr>
          <p:cNvPr id="840" name="Google Shape;840;g27454d51962_0_200"/>
          <p:cNvSpPr txBox="1"/>
          <p:nvPr>
            <p:ph idx="4" type="body"/>
          </p:nvPr>
        </p:nvSpPr>
        <p:spPr>
          <a:xfrm>
            <a:off x="4498848"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Analyser ponctuellement les prix pratiqués.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Informer le rôle Analyse financière des observations faites.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Proposer des adaptations.</a:t>
            </a:r>
            <a:endParaRPr sz="1500">
              <a:latin typeface="Century Gothic"/>
              <a:ea typeface="Century Gothic"/>
              <a:cs typeface="Century Gothic"/>
              <a:sym typeface="Century Gothic"/>
            </a:endParaRPr>
          </a:p>
        </p:txBody>
      </p:sp>
      <p:sp>
        <p:nvSpPr>
          <p:cNvPr id="841" name="Google Shape;841;g27454d51962_0_20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latin typeface="Century Gothic"/>
                <a:ea typeface="Century Gothic"/>
                <a:cs typeface="Century Gothic"/>
                <a:sym typeface="Century Gothic"/>
              </a:rPr>
              <a:t>‹#›</a:t>
            </a:fld>
            <a:endParaRPr>
              <a:latin typeface="Century Gothic"/>
              <a:ea typeface="Century Gothic"/>
              <a:cs typeface="Century Gothic"/>
              <a:sym typeface="Century Gothic"/>
            </a:endParaRPr>
          </a:p>
        </p:txBody>
      </p:sp>
      <p:sp>
        <p:nvSpPr>
          <p:cNvPr id="842" name="Google Shape;842;g27454d51962_0_20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Domaine d’autorité</a:t>
            </a:r>
            <a:endParaRPr b="1">
              <a:latin typeface="Century Gothic"/>
              <a:ea typeface="Century Gothic"/>
              <a:cs typeface="Century Gothic"/>
              <a:sym typeface="Century Gothic"/>
            </a:endParaRPr>
          </a:p>
        </p:txBody>
      </p:sp>
      <p:sp>
        <p:nvSpPr>
          <p:cNvPr id="843" name="Google Shape;843;g27454d51962_0_200"/>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grpSp>
        <p:nvGrpSpPr>
          <p:cNvPr id="844" name="Google Shape;844;g27454d51962_0_200"/>
          <p:cNvGrpSpPr/>
          <p:nvPr/>
        </p:nvGrpSpPr>
        <p:grpSpPr>
          <a:xfrm>
            <a:off x="565550" y="381000"/>
            <a:ext cx="1072222" cy="713175"/>
            <a:chOff x="2340050" y="4497425"/>
            <a:chExt cx="1072222" cy="713175"/>
          </a:xfrm>
        </p:grpSpPr>
        <p:pic>
          <p:nvPicPr>
            <p:cNvPr id="845" name="Google Shape;845;g27454d51962_0_20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846" name="Google Shape;846;g27454d51962_0_20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847" name="Google Shape;847;g27454d51962_0_20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848" name="Google Shape;848;g27454d51962_0_20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849" name="Google Shape;849;g27454d51962_0_20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1-2 h / mois</a:t>
            </a:r>
            <a:endParaRPr b="0" i="0" sz="1400" u="none" cap="none" strike="noStrike">
              <a:solidFill>
                <a:srgbClr val="000000"/>
              </a:solidFill>
              <a:latin typeface="Century Gothic"/>
              <a:ea typeface="Century Gothic"/>
              <a:cs typeface="Century Gothic"/>
              <a:sym typeface="Century Gothic"/>
            </a:endParaRPr>
          </a:p>
        </p:txBody>
      </p:sp>
      <p:sp>
        <p:nvSpPr>
          <p:cNvPr id="850" name="Google Shape;850;g27454d51962_0_20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851" name="Google Shape;851;g27454d51962_0_20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852" name="Google Shape;852;g27454d51962_0_20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Aisance avec les chiffres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Esprit d’analyse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g27454d51962_1_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b="1" lang="de-DE">
                <a:latin typeface="Century Gothic"/>
                <a:ea typeface="Century Gothic"/>
                <a:cs typeface="Century Gothic"/>
                <a:sym typeface="Century Gothic"/>
              </a:rPr>
              <a:t>INVENTAIRE</a:t>
            </a:r>
            <a:endParaRPr b="1">
              <a:latin typeface="Century Gothic"/>
              <a:ea typeface="Century Gothic"/>
              <a:cs typeface="Century Gothic"/>
              <a:sym typeface="Century Gothic"/>
            </a:endParaRPr>
          </a:p>
        </p:txBody>
      </p:sp>
      <p:sp>
        <p:nvSpPr>
          <p:cNvPr id="859" name="Google Shape;859;g27454d51962_1_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Raison d’être</a:t>
            </a:r>
            <a:endParaRPr b="1">
              <a:latin typeface="Century Gothic"/>
              <a:ea typeface="Century Gothic"/>
              <a:cs typeface="Century Gothic"/>
              <a:sym typeface="Century Gothic"/>
            </a:endParaRPr>
          </a:p>
        </p:txBody>
      </p:sp>
      <p:sp>
        <p:nvSpPr>
          <p:cNvPr id="860" name="Google Shape;860;g27454d51962_1_0"/>
          <p:cNvSpPr txBox="1"/>
          <p:nvPr>
            <p:ph idx="2" type="body"/>
          </p:nvPr>
        </p:nvSpPr>
        <p:spPr>
          <a:xfrm>
            <a:off x="112320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Mettre à disposition du rôle Comptabilité et paiements un inventaire une fois par an.</a:t>
            </a:r>
            <a:endParaRPr sz="1500">
              <a:latin typeface="Century Gothic"/>
              <a:ea typeface="Century Gothic"/>
              <a:cs typeface="Century Gothic"/>
              <a:sym typeface="Century Gothic"/>
            </a:endParaRPr>
          </a:p>
        </p:txBody>
      </p:sp>
      <p:sp>
        <p:nvSpPr>
          <p:cNvPr id="861" name="Google Shape;861;g27454d51962_1_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Attendus</a:t>
            </a:r>
            <a:endParaRPr b="1">
              <a:latin typeface="Century Gothic"/>
              <a:ea typeface="Century Gothic"/>
              <a:cs typeface="Century Gothic"/>
              <a:sym typeface="Century Gothic"/>
            </a:endParaRPr>
          </a:p>
        </p:txBody>
      </p:sp>
      <p:sp>
        <p:nvSpPr>
          <p:cNvPr id="862" name="Google Shape;862;g27454d51962_1_0"/>
          <p:cNvSpPr txBox="1"/>
          <p:nvPr>
            <p:ph idx="4" type="body"/>
          </p:nvPr>
        </p:nvSpPr>
        <p:spPr>
          <a:xfrm>
            <a:off x="4498848"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Organiser l’inventaire en fin d’année en préparant les fiches de produit en vente à compléter en collaboration avec le rôle Planification du travail.</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Etablir ensuite une estimation financière du stock sur la base des prix d’achat.</a:t>
            </a:r>
            <a:endParaRPr sz="1500">
              <a:latin typeface="Century Gothic"/>
              <a:ea typeface="Century Gothic"/>
              <a:cs typeface="Century Gothic"/>
              <a:sym typeface="Century Gothic"/>
            </a:endParaRPr>
          </a:p>
        </p:txBody>
      </p:sp>
      <p:sp>
        <p:nvSpPr>
          <p:cNvPr id="863" name="Google Shape;863;g27454d51962_1_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latin typeface="Century Gothic"/>
                <a:ea typeface="Century Gothic"/>
                <a:cs typeface="Century Gothic"/>
                <a:sym typeface="Century Gothic"/>
              </a:rPr>
              <a:t>‹#›</a:t>
            </a:fld>
            <a:endParaRPr>
              <a:latin typeface="Century Gothic"/>
              <a:ea typeface="Century Gothic"/>
              <a:cs typeface="Century Gothic"/>
              <a:sym typeface="Century Gothic"/>
            </a:endParaRPr>
          </a:p>
        </p:txBody>
      </p:sp>
      <p:sp>
        <p:nvSpPr>
          <p:cNvPr id="864" name="Google Shape;864;g27454d51962_1_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1000"/>
              </a:spcBef>
              <a:spcAft>
                <a:spcPts val="0"/>
              </a:spcAft>
              <a:buSzPts val="2000"/>
              <a:buNone/>
            </a:pPr>
            <a:r>
              <a:rPr b="1" lang="de-DE">
                <a:latin typeface="Century Gothic"/>
                <a:ea typeface="Century Gothic"/>
                <a:cs typeface="Century Gothic"/>
                <a:sym typeface="Century Gothic"/>
              </a:rPr>
              <a:t>Domaine d’autorité</a:t>
            </a:r>
            <a:endParaRPr b="1">
              <a:latin typeface="Century Gothic"/>
              <a:ea typeface="Century Gothic"/>
              <a:cs typeface="Century Gothic"/>
              <a:sym typeface="Century Gothic"/>
            </a:endParaRPr>
          </a:p>
        </p:txBody>
      </p:sp>
      <p:sp>
        <p:nvSpPr>
          <p:cNvPr id="865" name="Google Shape;865;g27454d51962_1_0"/>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grpSp>
        <p:nvGrpSpPr>
          <p:cNvPr id="866" name="Google Shape;866;g27454d51962_1_0"/>
          <p:cNvGrpSpPr/>
          <p:nvPr/>
        </p:nvGrpSpPr>
        <p:grpSpPr>
          <a:xfrm>
            <a:off x="565550" y="381000"/>
            <a:ext cx="1072222" cy="713175"/>
            <a:chOff x="2340050" y="4497425"/>
            <a:chExt cx="1072222" cy="713175"/>
          </a:xfrm>
        </p:grpSpPr>
        <p:pic>
          <p:nvPicPr>
            <p:cNvPr id="867" name="Google Shape;867;g27454d51962_1_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868" name="Google Shape;868;g27454d51962_1_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869" name="Google Shape;869;g27454d51962_1_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870" name="Google Shape;870;g27454d51962_1_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4 pers / an</a:t>
            </a:r>
            <a:endParaRPr b="0" i="0" sz="1400" u="none" cap="none" strike="noStrike">
              <a:solidFill>
                <a:srgbClr val="000000"/>
              </a:solidFill>
              <a:latin typeface="Century Gothic"/>
              <a:ea typeface="Century Gothic"/>
              <a:cs typeface="Century Gothic"/>
              <a:sym typeface="Century Gothic"/>
            </a:endParaRPr>
          </a:p>
        </p:txBody>
      </p:sp>
      <p:sp>
        <p:nvSpPr>
          <p:cNvPr id="871" name="Google Shape;871;g27454d51962_1_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8 h / pers</a:t>
            </a:r>
            <a:endParaRPr b="0" i="0" sz="1400" u="none" cap="none" strike="noStrike">
              <a:solidFill>
                <a:srgbClr val="000000"/>
              </a:solidFill>
              <a:latin typeface="Century Gothic"/>
              <a:ea typeface="Century Gothic"/>
              <a:cs typeface="Century Gothic"/>
              <a:sym typeface="Century Gothic"/>
            </a:endParaRPr>
          </a:p>
        </p:txBody>
      </p:sp>
      <p:sp>
        <p:nvSpPr>
          <p:cNvPr id="872" name="Google Shape;872;g27454d51962_1_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873" name="Google Shape;873;g27454d51962_1_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874" name="Google Shape;874;g27454d51962_1_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planification</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Esprit d’analyse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g27454d51962_0_40"/>
          <p:cNvSpPr txBox="1"/>
          <p:nvPr>
            <p:ph type="title"/>
          </p:nvPr>
        </p:nvSpPr>
        <p:spPr>
          <a:xfrm>
            <a:off x="1153643" y="4168140"/>
            <a:ext cx="9884700" cy="731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00"/>
              <a:buNone/>
            </a:pPr>
            <a:r>
              <a:rPr lang="de-DE">
                <a:latin typeface="Century Gothic"/>
                <a:ea typeface="Century Gothic"/>
                <a:cs typeface="Century Gothic"/>
                <a:sym typeface="Century Gothic"/>
              </a:rPr>
              <a:t>Comité</a:t>
            </a:r>
            <a:endParaRPr>
              <a:latin typeface="Century Gothic"/>
              <a:ea typeface="Century Gothic"/>
              <a:cs typeface="Century Gothic"/>
              <a:sym typeface="Century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sp>
        <p:nvSpPr>
          <p:cNvPr id="886" name="Google Shape;886;g27454d51962_0_15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extLst>
                  <a:ext uri="http://customooxmlschemas.google.com/">
                    <go:slidesCustomData xmlns:go="http://customooxmlschemas.google.com/" textRoundtripDataId="7"/>
                  </a:ext>
                </a:extLst>
              </a:rPr>
              <a:t>PRESIDENT</a:t>
            </a:r>
            <a:r>
              <a:rPr b="1" lang="de-DE">
                <a:latin typeface="Century Gothic"/>
                <a:ea typeface="Century Gothic"/>
                <a:cs typeface="Century Gothic"/>
                <a:sym typeface="Century Gothic"/>
              </a:rPr>
              <a:t> DU COMITE</a:t>
            </a:r>
            <a:endParaRPr b="1" i="0" sz="4400" u="none" cap="none" strike="noStrike">
              <a:solidFill>
                <a:schemeClr val="accent3"/>
              </a:solidFill>
              <a:latin typeface="Century Gothic"/>
              <a:ea typeface="Century Gothic"/>
              <a:cs typeface="Century Gothic"/>
              <a:sym typeface="Century Gothic"/>
            </a:endParaRPr>
          </a:p>
        </p:txBody>
      </p:sp>
      <p:sp>
        <p:nvSpPr>
          <p:cNvPr id="887" name="Google Shape;887;g27454d51962_0_150"/>
          <p:cNvSpPr txBox="1"/>
          <p:nvPr>
            <p:ph idx="1" type="body"/>
          </p:nvPr>
        </p:nvSpPr>
        <p:spPr>
          <a:xfrm>
            <a:off x="1123200" y="19347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888" name="Google Shape;888;g27454d51962_0_150"/>
          <p:cNvSpPr txBox="1"/>
          <p:nvPr>
            <p:ph idx="2" type="body"/>
          </p:nvPr>
        </p:nvSpPr>
        <p:spPr>
          <a:xfrm>
            <a:off x="1123512" y="2402316"/>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Assurer que le comité remplisse ses fonctions. </a:t>
            </a:r>
            <a:endParaRPr sz="1500">
              <a:highlight>
                <a:srgbClr val="FFFF00"/>
              </a:highlight>
              <a:latin typeface="Century Gothic"/>
              <a:ea typeface="Century Gothic"/>
              <a:cs typeface="Century Gothic"/>
              <a:sym typeface="Century Gothic"/>
            </a:endParaRPr>
          </a:p>
        </p:txBody>
      </p:sp>
      <p:sp>
        <p:nvSpPr>
          <p:cNvPr id="889" name="Google Shape;889;g27454d51962_0_150"/>
          <p:cNvSpPr txBox="1"/>
          <p:nvPr>
            <p:ph idx="3" type="body"/>
          </p:nvPr>
        </p:nvSpPr>
        <p:spPr>
          <a:xfrm>
            <a:off x="450000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890" name="Google Shape;890;g27454d51962_0_150"/>
          <p:cNvSpPr txBox="1"/>
          <p:nvPr>
            <p:ph idx="4" type="body"/>
          </p:nvPr>
        </p:nvSpPr>
        <p:spPr>
          <a:xfrm>
            <a:off x="4500000" y="2401200"/>
            <a:ext cx="3200400" cy="33192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Présider l’AG et nommer deux scrutateurs à l’assemblée.</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Convoquer le comité, notamment si au moins 3 membres du comité le demandent.</a:t>
            </a:r>
            <a:endParaRPr sz="1500">
              <a:latin typeface="Century Gothic"/>
              <a:ea typeface="Century Gothic"/>
              <a:cs typeface="Century Gothic"/>
              <a:sym typeface="Century Gothic"/>
            </a:endParaRPr>
          </a:p>
        </p:txBody>
      </p:sp>
      <p:sp>
        <p:nvSpPr>
          <p:cNvPr id="891" name="Google Shape;891;g27454d51962_0_150"/>
          <p:cNvSpPr txBox="1"/>
          <p:nvPr>
            <p:ph idx="5" type="body"/>
          </p:nvPr>
        </p:nvSpPr>
        <p:spPr>
          <a:xfrm>
            <a:off x="7909560" y="19347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892" name="Google Shape;892;g27454d51962_0_150"/>
          <p:cNvSpPr txBox="1"/>
          <p:nvPr>
            <p:ph idx="6" type="body"/>
          </p:nvPr>
        </p:nvSpPr>
        <p:spPr>
          <a:xfrm>
            <a:off x="7909200" y="2402325"/>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En cas d’égalité des votes au comité, sa voix est prépondérante.</a:t>
            </a:r>
            <a:endParaRPr sz="1500">
              <a:latin typeface="Century Gothic"/>
              <a:ea typeface="Century Gothic"/>
              <a:cs typeface="Century Gothic"/>
              <a:sym typeface="Century Gothic"/>
            </a:endParaRPr>
          </a:p>
        </p:txBody>
      </p:sp>
      <p:sp>
        <p:nvSpPr>
          <p:cNvPr id="893" name="Google Shape;893;g27454d51962_0_15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grpSp>
        <p:nvGrpSpPr>
          <p:cNvPr id="894" name="Google Shape;894;g27454d51962_0_150"/>
          <p:cNvGrpSpPr/>
          <p:nvPr/>
        </p:nvGrpSpPr>
        <p:grpSpPr>
          <a:xfrm>
            <a:off x="565550" y="381000"/>
            <a:ext cx="1072222" cy="713175"/>
            <a:chOff x="2340050" y="4497425"/>
            <a:chExt cx="1072222" cy="713175"/>
          </a:xfrm>
        </p:grpSpPr>
        <p:pic>
          <p:nvPicPr>
            <p:cNvPr id="895" name="Google Shape;895;g27454d51962_0_15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896" name="Google Shape;896;g27454d51962_0_15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897" name="Google Shape;897;g27454d51962_0_15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898" name="Google Shape;898;g27454d51962_0_15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899" name="Google Shape;899;g27454d51962_0_15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XX h / mois</a:t>
            </a:r>
            <a:endParaRPr b="0" i="0" sz="1400" u="none" cap="none" strike="noStrike">
              <a:solidFill>
                <a:srgbClr val="000000"/>
              </a:solidFill>
              <a:latin typeface="Century Gothic"/>
              <a:ea typeface="Century Gothic"/>
              <a:cs typeface="Century Gothic"/>
              <a:sym typeface="Century Gothic"/>
            </a:endParaRPr>
          </a:p>
        </p:txBody>
      </p:sp>
      <p:sp>
        <p:nvSpPr>
          <p:cNvPr id="900" name="Google Shape;900;g27454d51962_0_15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901" name="Google Shape;901;g27454d51962_0_15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902" name="Google Shape;902;g27454d51962_0_15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Sens des responsabilités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planification</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de conciliation</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27b1cf50b3e_0_328"/>
          <p:cNvSpPr txBox="1"/>
          <p:nvPr>
            <p:ph type="title"/>
          </p:nvPr>
        </p:nvSpPr>
        <p:spPr>
          <a:xfrm>
            <a:off x="1153668" y="3977640"/>
            <a:ext cx="9884700" cy="731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00"/>
              <a:buNone/>
            </a:pPr>
            <a:r>
              <a:rPr lang="de-DE"/>
              <a:t>Cercles</a:t>
            </a:r>
            <a:endParaRPr>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g27454d51962_0_163"/>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extLst>
                  <a:ext uri="http://customooxmlschemas.google.com/">
                    <go:slidesCustomData xmlns:go="http://customooxmlschemas.google.com/" textRoundtripDataId="8"/>
                  </a:ext>
                </a:extLst>
              </a:rPr>
              <a:t>SECRETAIRE</a:t>
            </a:r>
            <a:r>
              <a:rPr b="1" lang="de-DE">
                <a:latin typeface="Century Gothic"/>
                <a:ea typeface="Century Gothic"/>
                <a:cs typeface="Century Gothic"/>
                <a:sym typeface="Century Gothic"/>
              </a:rPr>
              <a:t> DU COMITE</a:t>
            </a:r>
            <a:endParaRPr b="1" i="0" sz="4400" u="none" cap="none" strike="noStrike">
              <a:solidFill>
                <a:schemeClr val="accent3"/>
              </a:solidFill>
              <a:latin typeface="Century Gothic"/>
              <a:ea typeface="Century Gothic"/>
              <a:cs typeface="Century Gothic"/>
              <a:sym typeface="Century Gothic"/>
            </a:endParaRPr>
          </a:p>
        </p:txBody>
      </p:sp>
      <p:sp>
        <p:nvSpPr>
          <p:cNvPr id="909" name="Google Shape;909;g27454d51962_0_163"/>
          <p:cNvSpPr txBox="1"/>
          <p:nvPr>
            <p:ph idx="1" type="body"/>
          </p:nvPr>
        </p:nvSpPr>
        <p:spPr>
          <a:xfrm>
            <a:off x="1123200" y="19347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910" name="Google Shape;910;g27454d51962_0_163"/>
          <p:cNvSpPr txBox="1"/>
          <p:nvPr>
            <p:ph idx="2" type="body"/>
          </p:nvPr>
        </p:nvSpPr>
        <p:spPr>
          <a:xfrm>
            <a:off x="1123512" y="2402316"/>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S’assurer de l’archivage des décisions et de la transmission des informations entre les membres du comité.</a:t>
            </a:r>
            <a:endParaRPr sz="1500">
              <a:latin typeface="Century Gothic"/>
              <a:ea typeface="Century Gothic"/>
              <a:cs typeface="Century Gothic"/>
              <a:sym typeface="Century Gothic"/>
            </a:endParaRPr>
          </a:p>
        </p:txBody>
      </p:sp>
      <p:sp>
        <p:nvSpPr>
          <p:cNvPr id="911" name="Google Shape;911;g27454d51962_0_163"/>
          <p:cNvSpPr txBox="1"/>
          <p:nvPr>
            <p:ph idx="3" type="body"/>
          </p:nvPr>
        </p:nvSpPr>
        <p:spPr>
          <a:xfrm>
            <a:off x="450000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912" name="Google Shape;912;g27454d51962_0_163"/>
          <p:cNvSpPr txBox="1"/>
          <p:nvPr>
            <p:ph idx="4" type="body"/>
          </p:nvPr>
        </p:nvSpPr>
        <p:spPr>
          <a:xfrm>
            <a:off x="4500000" y="2401200"/>
            <a:ext cx="3200400" cy="33192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Préparer les OJ et les PV des séances comité et des AGs.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Comparer les bons de livraison et les factures.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Verser les espèces en banque.</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Relever le courrier de la boîte aux lettres.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Gérer la boîte mail du comité.</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Créer et mettre à jour les documents de travail.</a:t>
            </a:r>
            <a:endParaRPr sz="1500">
              <a:latin typeface="Century Gothic"/>
              <a:ea typeface="Century Gothic"/>
              <a:cs typeface="Century Gothic"/>
              <a:sym typeface="Century Gothic"/>
            </a:endParaRPr>
          </a:p>
        </p:txBody>
      </p:sp>
      <p:sp>
        <p:nvSpPr>
          <p:cNvPr id="913" name="Google Shape;913;g27454d51962_0_163"/>
          <p:cNvSpPr txBox="1"/>
          <p:nvPr>
            <p:ph idx="5" type="body"/>
          </p:nvPr>
        </p:nvSpPr>
        <p:spPr>
          <a:xfrm>
            <a:off x="7909560" y="19347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914" name="Google Shape;914;g27454d51962_0_163"/>
          <p:cNvSpPr txBox="1"/>
          <p:nvPr>
            <p:ph idx="6" type="body"/>
          </p:nvPr>
        </p:nvSpPr>
        <p:spPr>
          <a:xfrm>
            <a:off x="7909200" y="2402325"/>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sp>
        <p:nvSpPr>
          <p:cNvPr id="915" name="Google Shape;915;g27454d51962_0_163"/>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grpSp>
        <p:nvGrpSpPr>
          <p:cNvPr id="916" name="Google Shape;916;g27454d51962_0_163"/>
          <p:cNvGrpSpPr/>
          <p:nvPr/>
        </p:nvGrpSpPr>
        <p:grpSpPr>
          <a:xfrm>
            <a:off x="565550" y="381000"/>
            <a:ext cx="1072222" cy="713175"/>
            <a:chOff x="2340050" y="4497425"/>
            <a:chExt cx="1072222" cy="713175"/>
          </a:xfrm>
        </p:grpSpPr>
        <p:pic>
          <p:nvPicPr>
            <p:cNvPr id="917" name="Google Shape;917;g27454d51962_0_163"/>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918" name="Google Shape;918;g27454d51962_0_163"/>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919" name="Google Shape;919;g27454d51962_0_163"/>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920" name="Google Shape;920;g27454d51962_0_163"/>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921" name="Google Shape;921;g27454d51962_0_163"/>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XX h / mois</a:t>
            </a:r>
            <a:endParaRPr b="0" i="0" sz="1400" u="none" cap="none" strike="noStrike">
              <a:solidFill>
                <a:srgbClr val="000000"/>
              </a:solidFill>
              <a:latin typeface="Century Gothic"/>
              <a:ea typeface="Century Gothic"/>
              <a:cs typeface="Century Gothic"/>
              <a:sym typeface="Century Gothic"/>
            </a:endParaRPr>
          </a:p>
        </p:txBody>
      </p:sp>
      <p:sp>
        <p:nvSpPr>
          <p:cNvPr id="922" name="Google Shape;922;g27454d51962_0_163"/>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923" name="Google Shape;923;g27454d51962_0_163"/>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924" name="Google Shape;924;g27454d51962_0_163"/>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rédactionnelles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d’organisation</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Esprit d’analyse</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Discipline</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9" name="Shape 929"/>
        <p:cNvGrpSpPr/>
        <p:nvPr/>
      </p:nvGrpSpPr>
      <p:grpSpPr>
        <a:xfrm>
          <a:off x="0" y="0"/>
          <a:ext cx="0" cy="0"/>
          <a:chOff x="0" y="0"/>
          <a:chExt cx="0" cy="0"/>
        </a:xfrm>
      </p:grpSpPr>
      <p:sp>
        <p:nvSpPr>
          <p:cNvPr id="930" name="Google Shape;930;g27a877f36a8_0_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extLst>
                  <a:ext uri="http://customooxmlschemas.google.com/">
                    <go:slidesCustomData xmlns:go="http://customooxmlschemas.google.com/" textRoundtripDataId="9"/>
                  </a:ext>
                </a:extLst>
              </a:rPr>
              <a:t>TRANSFORMATION</a:t>
            </a:r>
            <a:endParaRPr b="1" i="0" sz="4400" u="none" cap="none" strike="noStrike">
              <a:solidFill>
                <a:schemeClr val="accent3"/>
              </a:solidFill>
              <a:latin typeface="Century Gothic"/>
              <a:ea typeface="Century Gothic"/>
              <a:cs typeface="Century Gothic"/>
              <a:sym typeface="Century Gothic"/>
            </a:endParaRPr>
          </a:p>
        </p:txBody>
      </p:sp>
      <p:sp>
        <p:nvSpPr>
          <p:cNvPr id="931" name="Google Shape;931;g27a877f36a8_0_0"/>
          <p:cNvSpPr txBox="1"/>
          <p:nvPr>
            <p:ph idx="1" type="body"/>
          </p:nvPr>
        </p:nvSpPr>
        <p:spPr>
          <a:xfrm>
            <a:off x="1123200" y="19347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932" name="Google Shape;932;g27a877f36a8_0_0"/>
          <p:cNvSpPr txBox="1"/>
          <p:nvPr>
            <p:ph idx="2" type="body"/>
          </p:nvPr>
        </p:nvSpPr>
        <p:spPr>
          <a:xfrm>
            <a:off x="1123512" y="2402316"/>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S’assurer du respect de la nouvelle organisation et de son évolution selon les besoins.</a:t>
            </a:r>
            <a:endParaRPr sz="1500">
              <a:latin typeface="Century Gothic"/>
              <a:ea typeface="Century Gothic"/>
              <a:cs typeface="Century Gothic"/>
              <a:sym typeface="Century Gothic"/>
            </a:endParaRPr>
          </a:p>
        </p:txBody>
      </p:sp>
      <p:sp>
        <p:nvSpPr>
          <p:cNvPr id="933" name="Google Shape;933;g27a877f36a8_0_0"/>
          <p:cNvSpPr txBox="1"/>
          <p:nvPr>
            <p:ph idx="3" type="body"/>
          </p:nvPr>
        </p:nvSpPr>
        <p:spPr>
          <a:xfrm>
            <a:off x="450000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934" name="Google Shape;934;g27a877f36a8_0_0"/>
          <p:cNvSpPr txBox="1"/>
          <p:nvPr>
            <p:ph idx="4" type="body"/>
          </p:nvPr>
        </p:nvSpPr>
        <p:spPr>
          <a:xfrm>
            <a:off x="4500000" y="2401200"/>
            <a:ext cx="3200400" cy="37545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Organiser les remontées d’informations sur le fonctionnement en gouvernance partagée.</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Suggérer des réunions de réorganisation au sein des cercles si elles ne se font pas d’elles-mêmes. </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Suggérer des réunions de célébrations et de bilan pour en tirer des enseignements et s’améliorer pour la suite</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Tenir à jour les documents décrivant la structure actuelle en cercles et rôles (papiers, OMO, …)</a:t>
            </a:r>
            <a:endParaRPr sz="1500">
              <a:latin typeface="Century Gothic"/>
              <a:ea typeface="Century Gothic"/>
              <a:cs typeface="Century Gothic"/>
              <a:sym typeface="Century Gothic"/>
            </a:endParaRPr>
          </a:p>
        </p:txBody>
      </p:sp>
      <p:sp>
        <p:nvSpPr>
          <p:cNvPr id="935" name="Google Shape;935;g27a877f36a8_0_0"/>
          <p:cNvSpPr txBox="1"/>
          <p:nvPr>
            <p:ph idx="5" type="body"/>
          </p:nvPr>
        </p:nvSpPr>
        <p:spPr>
          <a:xfrm>
            <a:off x="7909560" y="19347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936" name="Google Shape;936;g27a877f36a8_0_0"/>
          <p:cNvSpPr txBox="1"/>
          <p:nvPr>
            <p:ph idx="6" type="body"/>
          </p:nvPr>
        </p:nvSpPr>
        <p:spPr>
          <a:xfrm>
            <a:off x="7909200" y="2402325"/>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sp>
        <p:nvSpPr>
          <p:cNvPr id="937" name="Google Shape;937;g27a877f36a8_0_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grpSp>
        <p:nvGrpSpPr>
          <p:cNvPr id="938" name="Google Shape;938;g27a877f36a8_0_0"/>
          <p:cNvGrpSpPr/>
          <p:nvPr/>
        </p:nvGrpSpPr>
        <p:grpSpPr>
          <a:xfrm>
            <a:off x="565550" y="381000"/>
            <a:ext cx="1072222" cy="713175"/>
            <a:chOff x="2340050" y="4497425"/>
            <a:chExt cx="1072222" cy="713175"/>
          </a:xfrm>
        </p:grpSpPr>
        <p:pic>
          <p:nvPicPr>
            <p:cNvPr id="939" name="Google Shape;939;g27a877f36a8_0_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940" name="Google Shape;940;g27a877f36a8_0_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941" name="Google Shape;941;g27a877f36a8_0_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942" name="Google Shape;942;g27a877f36a8_0_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a:t>
            </a:r>
            <a:endParaRPr b="0" i="0" sz="1400" u="none" cap="none" strike="noStrike">
              <a:solidFill>
                <a:srgbClr val="000000"/>
              </a:solidFill>
              <a:latin typeface="Century Gothic"/>
              <a:ea typeface="Century Gothic"/>
              <a:cs typeface="Century Gothic"/>
              <a:sym typeface="Century Gothic"/>
            </a:endParaRPr>
          </a:p>
        </p:txBody>
      </p:sp>
      <p:sp>
        <p:nvSpPr>
          <p:cNvPr id="943" name="Google Shape;943;g27a877f36a8_0_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XX h / mois</a:t>
            </a:r>
            <a:endParaRPr b="0" i="0" sz="1400" u="none" cap="none" strike="noStrike">
              <a:solidFill>
                <a:srgbClr val="000000"/>
              </a:solidFill>
              <a:latin typeface="Century Gothic"/>
              <a:ea typeface="Century Gothic"/>
              <a:cs typeface="Century Gothic"/>
              <a:sym typeface="Century Gothic"/>
            </a:endParaRPr>
          </a:p>
        </p:txBody>
      </p:sp>
      <p:sp>
        <p:nvSpPr>
          <p:cNvPr id="944" name="Google Shape;944;g27a877f36a8_0_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945" name="Google Shape;945;g27a877f36a8_0_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946" name="Google Shape;946;g27a877f36a8_0_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pédagogiques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à motiver, écoute</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Esprit d’analyse</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d’adaptation</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g27a9fbf2376_0_0"/>
          <p:cNvSpPr txBox="1"/>
          <p:nvPr>
            <p:ph idx="1" type="body"/>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953" name="Google Shape;953;g27a9fbf2376_0_0"/>
          <p:cNvSpPr txBox="1"/>
          <p:nvPr>
            <p:ph idx="2" type="body"/>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Assurer la transmission des informations internes* aux membres.</a:t>
            </a:r>
            <a:endParaRPr b="0" i="0" sz="1500" u="none" cap="none" strike="noStrike">
              <a:solidFill>
                <a:schemeClr val="accent3"/>
              </a:solidFill>
              <a:latin typeface="Century Gothic"/>
              <a:ea typeface="Century Gothic"/>
              <a:cs typeface="Century Gothic"/>
              <a:sym typeface="Century Gothic"/>
            </a:endParaRPr>
          </a:p>
        </p:txBody>
      </p:sp>
      <p:sp>
        <p:nvSpPr>
          <p:cNvPr id="954" name="Google Shape;954;g27a9fbf2376_0_0"/>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955" name="Google Shape;955;g27a9fbf2376_0_0"/>
          <p:cNvSpPr txBox="1"/>
          <p:nvPr>
            <p:ph idx="4" type="body"/>
          </p:nvPr>
        </p:nvSpPr>
        <p:spPr>
          <a:xfrm>
            <a:off x="4586575" y="2401209"/>
            <a:ext cx="3200400" cy="34755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Rédiger et envoyer les newsletters aux membres.</a:t>
            </a:r>
            <a:endParaRPr sz="1500">
              <a:latin typeface="Century Gothic"/>
              <a:ea typeface="Century Gothic"/>
              <a:cs typeface="Century Gothic"/>
              <a:sym typeface="Century Gothic"/>
            </a:endParaRPr>
          </a:p>
          <a:p>
            <a:pPr indent="0" lvl="0" marL="0" marR="0" rtl="0" algn="l">
              <a:lnSpc>
                <a:spcPct val="90000"/>
              </a:lnSpc>
              <a:spcBef>
                <a:spcPts val="1000"/>
              </a:spcBef>
              <a:spcAft>
                <a:spcPts val="0"/>
              </a:spcAft>
              <a:buSzPts val="1600"/>
              <a:buNone/>
            </a:pPr>
            <a:r>
              <a:t/>
            </a:r>
            <a:endParaRPr i="1" sz="1500">
              <a:highlight>
                <a:srgbClr val="FFFF00"/>
              </a:highlight>
              <a:latin typeface="Century Gothic"/>
              <a:ea typeface="Century Gothic"/>
              <a:cs typeface="Century Gothic"/>
              <a:sym typeface="Century Gothic"/>
            </a:endParaRPr>
          </a:p>
        </p:txBody>
      </p:sp>
      <p:sp>
        <p:nvSpPr>
          <p:cNvPr id="956" name="Google Shape;956;g27a9fbf2376_0_0"/>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957" name="Google Shape;957;g27a9fbf2376_0_0"/>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0"/>
              </a:spcBef>
              <a:spcAft>
                <a:spcPts val="0"/>
              </a:spcAft>
              <a:buClr>
                <a:srgbClr val="73292A"/>
              </a:buClr>
              <a:buSzPts val="1500"/>
              <a:buFont typeface="Arial"/>
              <a:buChar char="•"/>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sp>
        <p:nvSpPr>
          <p:cNvPr id="958" name="Google Shape;958;g27a9fbf2376_0_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959" name="Google Shape;959;g27a9fbf2376_0_0"/>
          <p:cNvSpPr txBox="1"/>
          <p:nvPr/>
        </p:nvSpPr>
        <p:spPr>
          <a:xfrm>
            <a:off x="3564100" y="6231113"/>
            <a:ext cx="77913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comptes révisés, </a:t>
            </a:r>
            <a:r>
              <a:rPr b="0" i="0" lang="de-DE" sz="1300" u="none" cap="none" strike="noStrike">
                <a:solidFill>
                  <a:schemeClr val="accent3"/>
                </a:solidFill>
                <a:latin typeface="Century Gothic"/>
                <a:ea typeface="Century Gothic"/>
                <a:cs typeface="Century Gothic"/>
                <a:sym typeface="Century Gothic"/>
              </a:rPr>
              <a:t>annonces des événements pour les membres comme les ateliers entre membres, …</a:t>
            </a:r>
            <a:endParaRPr b="0" i="0" sz="1300" u="none" cap="none" strike="noStrike">
              <a:solidFill>
                <a:srgbClr val="000000"/>
              </a:solidFill>
              <a:latin typeface="Century Gothic"/>
              <a:ea typeface="Century Gothic"/>
              <a:cs typeface="Century Gothic"/>
              <a:sym typeface="Century Gothic"/>
            </a:endParaRPr>
          </a:p>
        </p:txBody>
      </p:sp>
      <p:sp>
        <p:nvSpPr>
          <p:cNvPr id="960" name="Google Shape;960;g27a9fbf2376_0_0"/>
          <p:cNvSpPr txBox="1"/>
          <p:nvPr>
            <p:ph type="title"/>
          </p:nvPr>
        </p:nvSpPr>
        <p:spPr>
          <a:xfrm>
            <a:off x="839788" y="4413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COMMUNICATION INTERNE</a:t>
            </a:r>
            <a:endParaRPr b="1" i="0" sz="4400" u="none" cap="none" strike="noStrike">
              <a:solidFill>
                <a:schemeClr val="accent3"/>
              </a:solidFill>
              <a:latin typeface="Century Gothic"/>
              <a:ea typeface="Century Gothic"/>
              <a:cs typeface="Century Gothic"/>
              <a:sym typeface="Century Gothic"/>
            </a:endParaRPr>
          </a:p>
        </p:txBody>
      </p:sp>
      <p:grpSp>
        <p:nvGrpSpPr>
          <p:cNvPr id="961" name="Google Shape;961;g27a9fbf2376_0_0"/>
          <p:cNvGrpSpPr/>
          <p:nvPr/>
        </p:nvGrpSpPr>
        <p:grpSpPr>
          <a:xfrm>
            <a:off x="565550" y="381000"/>
            <a:ext cx="1072222" cy="713175"/>
            <a:chOff x="2340050" y="4497425"/>
            <a:chExt cx="1072222" cy="713175"/>
          </a:xfrm>
        </p:grpSpPr>
        <p:pic>
          <p:nvPicPr>
            <p:cNvPr id="962" name="Google Shape;962;g27a9fbf2376_0_0"/>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963" name="Google Shape;963;g27a9fbf2376_0_0"/>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964" name="Google Shape;964;g27a9fbf2376_0_0"/>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965" name="Google Shape;965;g27a9fbf2376_0_0"/>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2-3 pers</a:t>
            </a:r>
            <a:endParaRPr b="0" i="0" sz="1400" u="none" cap="none" strike="noStrike">
              <a:solidFill>
                <a:srgbClr val="000000"/>
              </a:solidFill>
              <a:latin typeface="Century Gothic"/>
              <a:ea typeface="Century Gothic"/>
              <a:cs typeface="Century Gothic"/>
              <a:sym typeface="Century Gothic"/>
            </a:endParaRPr>
          </a:p>
        </p:txBody>
      </p:sp>
      <p:sp>
        <p:nvSpPr>
          <p:cNvPr id="966" name="Google Shape;966;g27a9fbf2376_0_0"/>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3-4 h / sem</a:t>
            </a:r>
            <a:endParaRPr b="0" i="0" sz="1400" u="none" cap="none" strike="noStrike">
              <a:solidFill>
                <a:srgbClr val="000000"/>
              </a:solidFill>
              <a:latin typeface="Century Gothic"/>
              <a:ea typeface="Century Gothic"/>
              <a:cs typeface="Century Gothic"/>
              <a:sym typeface="Century Gothic"/>
            </a:endParaRPr>
          </a:p>
        </p:txBody>
      </p:sp>
      <p:sp>
        <p:nvSpPr>
          <p:cNvPr id="967" name="Google Shape;967;g27a9fbf2376_0_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pic>
        <p:nvPicPr>
          <p:cNvPr id="968" name="Google Shape;968;g27a9fbf2376_0_0"/>
          <p:cNvPicPr preferRelativeResize="0"/>
          <p:nvPr/>
        </p:nvPicPr>
        <p:blipFill rotWithShape="1">
          <a:blip r:embed="rId6">
            <a:alphaModFix/>
          </a:blip>
          <a:srcRect b="0" l="0" r="0" t="0"/>
          <a:stretch/>
        </p:blipFill>
        <p:spPr>
          <a:xfrm>
            <a:off x="565550" y="5349150"/>
            <a:ext cx="713175" cy="713175"/>
          </a:xfrm>
          <a:prstGeom prst="rect">
            <a:avLst/>
          </a:prstGeom>
          <a:noFill/>
          <a:ln>
            <a:noFill/>
          </a:ln>
        </p:spPr>
      </p:pic>
      <p:sp>
        <p:nvSpPr>
          <p:cNvPr id="969" name="Google Shape;969;g27a9fbf2376_0_0"/>
          <p:cNvSpPr txBox="1"/>
          <p:nvPr/>
        </p:nvSpPr>
        <p:spPr>
          <a:xfrm>
            <a:off x="1331875" y="5091563"/>
            <a:ext cx="2691900" cy="1080900"/>
          </a:xfrm>
          <a:prstGeom prst="rect">
            <a:avLst/>
          </a:prstGeom>
          <a:noFill/>
          <a:ln>
            <a:noFill/>
          </a:ln>
        </p:spPr>
        <p:txBody>
          <a:bodyPr anchorCtr="0" anchor="ctr" bIns="91425" lIns="90000" spcFirstLastPara="1" rIns="90000" wrap="square" tIns="91425">
            <a:noAutofit/>
          </a:bodyPr>
          <a:lstStyle/>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Capacités rédactionnelles</a:t>
            </a:r>
            <a:endParaRPr b="0" i="0" sz="1300" u="none" cap="none" strike="noStrike">
              <a:solidFill>
                <a:srgbClr val="666666"/>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chemeClr val="dk1"/>
              </a:buClr>
              <a:buSzPts val="1400"/>
              <a:buFont typeface="Arial"/>
              <a:buNone/>
            </a:pPr>
            <a:r>
              <a:rPr b="0" i="0" lang="de-DE" sz="1300" u="none" cap="none" strike="noStrike">
                <a:solidFill>
                  <a:srgbClr val="666666"/>
                </a:solidFill>
                <a:latin typeface="Century Gothic"/>
                <a:ea typeface="Century Gothic"/>
                <a:cs typeface="Century Gothic"/>
                <a:sym typeface="Century Gothic"/>
              </a:rPr>
              <a:t>Outils informatiques</a:t>
            </a:r>
            <a:endParaRPr b="0" i="0" sz="1300" u="none" cap="none" strike="noStrike">
              <a:solidFill>
                <a:srgbClr val="666666"/>
              </a:solidFill>
              <a:latin typeface="Century Gothic"/>
              <a:ea typeface="Century Gothic"/>
              <a:cs typeface="Century Gothic"/>
              <a:sym typeface="Century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17"/>
          <p:cNvSpPr txBox="1"/>
          <p:nvPr>
            <p:ph type="title"/>
          </p:nvPr>
        </p:nvSpPr>
        <p:spPr>
          <a:xfrm>
            <a:off x="1472184" y="2889504"/>
            <a:ext cx="2852928" cy="108813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accent3"/>
              </a:buClr>
              <a:buSzPts val="4400"/>
              <a:buFont typeface="Libre Baskerville"/>
              <a:buNone/>
            </a:pPr>
            <a:r>
              <a:rPr lang="de-DE">
                <a:latin typeface="Century Gothic"/>
                <a:ea typeface="Century Gothic"/>
                <a:cs typeface="Century Gothic"/>
                <a:sym typeface="Century Gothic"/>
              </a:rPr>
              <a:t>Merci</a:t>
            </a:r>
            <a:endParaRPr>
              <a:latin typeface="Century Gothic"/>
              <a:ea typeface="Century Gothic"/>
              <a:cs typeface="Century Gothic"/>
              <a:sym typeface="Century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g278cd300e2c_0_26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de-DE"/>
              <a:t>Points ouverts</a:t>
            </a:r>
            <a:endParaRPr/>
          </a:p>
        </p:txBody>
      </p:sp>
      <p:sp>
        <p:nvSpPr>
          <p:cNvPr id="982" name="Google Shape;982;g278cd300e2c_0_260"/>
          <p:cNvSpPr txBox="1"/>
          <p:nvPr>
            <p:ph idx="2" type="body"/>
          </p:nvPr>
        </p:nvSpPr>
        <p:spPr>
          <a:xfrm>
            <a:off x="1124700" y="2017800"/>
            <a:ext cx="3200400" cy="3925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de-DE" sz="1500">
                <a:latin typeface="Century Gothic"/>
                <a:ea typeface="Century Gothic"/>
                <a:cs typeface="Century Gothic"/>
                <a:sym typeface="Century Gothic"/>
              </a:rPr>
              <a:t> </a:t>
            </a:r>
            <a:endParaRPr sz="1500">
              <a:latin typeface="Century Gothic"/>
              <a:ea typeface="Century Gothic"/>
              <a:cs typeface="Century Gothic"/>
              <a:sym typeface="Century Gothic"/>
            </a:endParaRPr>
          </a:p>
        </p:txBody>
      </p:sp>
      <p:sp>
        <p:nvSpPr>
          <p:cNvPr id="983" name="Google Shape;983;g278cd300e2c_0_260"/>
          <p:cNvSpPr txBox="1"/>
          <p:nvPr>
            <p:ph idx="4" type="body"/>
          </p:nvPr>
        </p:nvSpPr>
        <p:spPr>
          <a:xfrm>
            <a:off x="4498850" y="2017800"/>
            <a:ext cx="3200400" cy="4074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600"/>
              <a:buNone/>
            </a:pPr>
            <a:r>
              <a:t/>
            </a:r>
            <a:endParaRPr sz="1500">
              <a:latin typeface="Century Gothic"/>
              <a:ea typeface="Century Gothic"/>
              <a:cs typeface="Century Gothic"/>
              <a:sym typeface="Century Gothic"/>
            </a:endParaRPr>
          </a:p>
        </p:txBody>
      </p:sp>
      <p:sp>
        <p:nvSpPr>
          <p:cNvPr id="984" name="Google Shape;984;g278cd300e2c_0_260"/>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
        <p:nvSpPr>
          <p:cNvPr id="985" name="Google Shape;985;g278cd300e2c_0_260"/>
          <p:cNvSpPr txBox="1"/>
          <p:nvPr>
            <p:ph idx="6" type="body"/>
          </p:nvPr>
        </p:nvSpPr>
        <p:spPr>
          <a:xfrm>
            <a:off x="7909550" y="2017725"/>
            <a:ext cx="3200400" cy="4074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600"/>
              <a:buNone/>
            </a:pPr>
            <a:r>
              <a:t/>
            </a:r>
            <a:endParaRPr sz="1500">
              <a:latin typeface="Century Gothic"/>
              <a:ea typeface="Century Gothic"/>
              <a:cs typeface="Century Gothic"/>
              <a:sym typeface="Century Gothic"/>
            </a:endParaRPr>
          </a:p>
        </p:txBody>
      </p:sp>
      <p:sp>
        <p:nvSpPr>
          <p:cNvPr id="986" name="Google Shape;986;g278cd300e2c_0_260"/>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3"/>
              </a:rPr>
              <a:t>Structuration et définition</a:t>
            </a:r>
            <a:endParaRPr>
              <a:solidFill>
                <a:schemeClr val="accent3"/>
              </a:solidFill>
              <a:latin typeface="Century Gothic"/>
              <a:ea typeface="Century Gothic"/>
              <a:cs typeface="Century Gothic"/>
              <a:sym typeface="Century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g280f919b9f3_0_72"/>
          <p:cNvSpPr txBox="1"/>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4400"/>
              <a:buFont typeface="Arial"/>
              <a:buNone/>
            </a:pPr>
            <a:r>
              <a:rPr b="1" i="0" lang="de-DE" sz="4400" u="none" cap="none" strike="noStrike">
                <a:solidFill>
                  <a:srgbClr val="4A3A1C"/>
                </a:solidFill>
                <a:latin typeface="Century Gothic"/>
                <a:ea typeface="Century Gothic"/>
                <a:cs typeface="Century Gothic"/>
                <a:sym typeface="Century Gothic"/>
              </a:rPr>
              <a:t>LIEN REPRESENTATION</a:t>
            </a:r>
            <a:endParaRPr b="0" i="0" sz="4400" u="none" cap="none" strike="noStrike">
              <a:solidFill>
                <a:srgbClr val="4A3A1C"/>
              </a:solidFill>
              <a:latin typeface="Libre Baskerville"/>
              <a:ea typeface="Libre Baskerville"/>
              <a:cs typeface="Libre Baskerville"/>
              <a:sym typeface="Libre Baskerville"/>
            </a:endParaRPr>
          </a:p>
        </p:txBody>
      </p:sp>
      <p:sp>
        <p:nvSpPr>
          <p:cNvPr id="993" name="Google Shape;993;g280f919b9f3_0_72"/>
          <p:cNvSpPr txBox="1"/>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Raison d’être</a:t>
            </a:r>
            <a:endParaRPr b="1" i="0" sz="2000" u="none" cap="none" strike="noStrike">
              <a:solidFill>
                <a:srgbClr val="4A3A1C"/>
              </a:solidFill>
              <a:latin typeface="Century Gothic"/>
              <a:ea typeface="Century Gothic"/>
              <a:cs typeface="Century Gothic"/>
              <a:sym typeface="Century Gothic"/>
            </a:endParaRPr>
          </a:p>
        </p:txBody>
      </p:sp>
      <p:sp>
        <p:nvSpPr>
          <p:cNvPr id="994" name="Google Shape;994;g280f919b9f3_0_72"/>
          <p:cNvSpPr txBox="1"/>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Se faire le porte-parole des besoins des membres du cercle auprès du Comité.</a:t>
            </a:r>
            <a:endParaRPr b="0" i="0" sz="1500" u="none" cap="none" strike="sngStrike">
              <a:solidFill>
                <a:schemeClr val="accent3"/>
              </a:solidFill>
              <a:latin typeface="Century Gothic"/>
              <a:ea typeface="Century Gothic"/>
              <a:cs typeface="Century Gothic"/>
              <a:sym typeface="Century Gothic"/>
            </a:endParaRPr>
          </a:p>
        </p:txBody>
      </p:sp>
      <p:sp>
        <p:nvSpPr>
          <p:cNvPr id="995" name="Google Shape;995;g280f919b9f3_0_72"/>
          <p:cNvSpPr txBox="1"/>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Attendus</a:t>
            </a:r>
            <a:endParaRPr b="1" i="0" sz="2000" u="none" cap="none" strike="noStrike">
              <a:solidFill>
                <a:srgbClr val="4A3A1C"/>
              </a:solidFill>
              <a:latin typeface="Century Gothic"/>
              <a:ea typeface="Century Gothic"/>
              <a:cs typeface="Century Gothic"/>
              <a:sym typeface="Century Gothic"/>
            </a:endParaRPr>
          </a:p>
        </p:txBody>
      </p:sp>
      <p:sp>
        <p:nvSpPr>
          <p:cNvPr id="996" name="Google Shape;996;g280f919b9f3_0_72"/>
          <p:cNvSpPr txBox="1"/>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Domaines d’autorité</a:t>
            </a:r>
            <a:endParaRPr b="1" i="0" sz="2000" u="none" cap="none" strike="noStrike">
              <a:solidFill>
                <a:srgbClr val="4A3A1C"/>
              </a:solidFill>
              <a:latin typeface="Century Gothic"/>
              <a:ea typeface="Century Gothic"/>
              <a:cs typeface="Century Gothic"/>
              <a:sym typeface="Century Gothic"/>
            </a:endParaRPr>
          </a:p>
        </p:txBody>
      </p:sp>
      <p:sp>
        <p:nvSpPr>
          <p:cNvPr id="997" name="Google Shape;997;g280f919b9f3_0_72"/>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 </a:t>
            </a:r>
            <a:endParaRPr b="0" i="0" sz="1500" u="none" cap="none" strike="noStrike">
              <a:solidFill>
                <a:srgbClr val="4A3A1C"/>
              </a:solidFill>
              <a:latin typeface="Century Gothic"/>
              <a:ea typeface="Century Gothic"/>
              <a:cs typeface="Century Gothic"/>
              <a:sym typeface="Century Gothic"/>
            </a:endParaRPr>
          </a:p>
        </p:txBody>
      </p:sp>
      <p:sp>
        <p:nvSpPr>
          <p:cNvPr id="998" name="Google Shape;998;g280f919b9f3_0_72"/>
          <p:cNvSpPr txBox="1"/>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rPr b="0" i="0" lang="de-DE" sz="1200" u="sng" cap="none" strike="noStrike">
                <a:solidFill>
                  <a:schemeClr val="hlink"/>
                </a:solidFill>
                <a:latin typeface="Century Gothic"/>
                <a:ea typeface="Century Gothic"/>
                <a:cs typeface="Century Gothic"/>
                <a:sym typeface="Century Gothic"/>
                <a:hlinkClick action="ppaction://hlinksldjump" r:id="rId3"/>
              </a:rPr>
              <a:t>Structuration et définition</a:t>
            </a:r>
            <a:endParaRPr b="0" i="0" sz="1200" u="none" cap="none" strike="noStrike">
              <a:solidFill>
                <a:srgbClr val="000000"/>
              </a:solidFill>
              <a:latin typeface="Century Gothic"/>
              <a:ea typeface="Century Gothic"/>
              <a:cs typeface="Century Gothic"/>
              <a:sym typeface="Century Gothic"/>
            </a:endParaRPr>
          </a:p>
        </p:txBody>
      </p:sp>
      <p:sp>
        <p:nvSpPr>
          <p:cNvPr id="999" name="Google Shape;999;g280f919b9f3_0_72"/>
          <p:cNvSpPr txBox="1"/>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entury Gothic"/>
                <a:ea typeface="Century Gothic"/>
                <a:cs typeface="Century Gothic"/>
                <a:sym typeface="Century Gothic"/>
              </a:rPr>
              <a:t>‹#›</a:t>
            </a:fld>
            <a:endParaRPr b="0" i="0" sz="1200" u="none" cap="none" strike="noStrike">
              <a:solidFill>
                <a:srgbClr val="000000"/>
              </a:solidFill>
              <a:latin typeface="Century Gothic"/>
              <a:ea typeface="Century Gothic"/>
              <a:cs typeface="Century Gothic"/>
              <a:sym typeface="Century Gothic"/>
            </a:endParaRPr>
          </a:p>
        </p:txBody>
      </p:sp>
      <p:sp>
        <p:nvSpPr>
          <p:cNvPr id="1000" name="Google Shape;1000;g280f919b9f3_0_72"/>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entury Gothic"/>
              <a:ea typeface="Century Gothic"/>
              <a:cs typeface="Century Gothic"/>
              <a:sym typeface="Century Gothic"/>
            </a:endParaRPr>
          </a:p>
        </p:txBody>
      </p:sp>
      <p:grpSp>
        <p:nvGrpSpPr>
          <p:cNvPr id="1001" name="Google Shape;1001;g280f919b9f3_0_72"/>
          <p:cNvGrpSpPr/>
          <p:nvPr/>
        </p:nvGrpSpPr>
        <p:grpSpPr>
          <a:xfrm>
            <a:off x="565550" y="381000"/>
            <a:ext cx="1072222" cy="713175"/>
            <a:chOff x="2340050" y="4497425"/>
            <a:chExt cx="1072222" cy="713175"/>
          </a:xfrm>
        </p:grpSpPr>
        <p:pic>
          <p:nvPicPr>
            <p:cNvPr id="1002" name="Google Shape;1002;g280f919b9f3_0_72"/>
            <p:cNvPicPr preferRelativeResize="0"/>
            <p:nvPr/>
          </p:nvPicPr>
          <p:blipFill rotWithShape="1">
            <a:blip r:embed="rId4">
              <a:alphaModFix/>
            </a:blip>
            <a:srcRect b="23952" l="71958" r="0" t="23738"/>
            <a:stretch/>
          </p:blipFill>
          <p:spPr>
            <a:xfrm>
              <a:off x="3029975" y="4497425"/>
              <a:ext cx="382297" cy="713175"/>
            </a:xfrm>
            <a:prstGeom prst="rect">
              <a:avLst/>
            </a:prstGeom>
            <a:noFill/>
            <a:ln>
              <a:noFill/>
            </a:ln>
          </p:spPr>
        </p:pic>
        <p:pic>
          <p:nvPicPr>
            <p:cNvPr id="1003" name="Google Shape;1003;g280f919b9f3_0_72"/>
            <p:cNvPicPr preferRelativeResize="0"/>
            <p:nvPr/>
          </p:nvPicPr>
          <p:blipFill rotWithShape="1">
            <a:blip r:embed="rId4">
              <a:alphaModFix/>
            </a:blip>
            <a:srcRect b="24020" l="0" r="49395" t="23669"/>
            <a:stretch/>
          </p:blipFill>
          <p:spPr>
            <a:xfrm>
              <a:off x="2340050" y="4497425"/>
              <a:ext cx="689925" cy="713175"/>
            </a:xfrm>
            <a:prstGeom prst="rect">
              <a:avLst/>
            </a:prstGeom>
            <a:noFill/>
            <a:ln>
              <a:noFill/>
            </a:ln>
          </p:spPr>
        </p:pic>
      </p:grpSp>
      <p:pic>
        <p:nvPicPr>
          <p:cNvPr id="1004" name="Google Shape;1004;g280f919b9f3_0_72"/>
          <p:cNvPicPr preferRelativeResize="0"/>
          <p:nvPr/>
        </p:nvPicPr>
        <p:blipFill rotWithShape="1">
          <a:blip r:embed="rId5">
            <a:alphaModFix/>
          </a:blip>
          <a:srcRect b="14344" l="29408" r="29413" t="13754"/>
          <a:stretch/>
        </p:blipFill>
        <p:spPr>
          <a:xfrm>
            <a:off x="10693000" y="381300"/>
            <a:ext cx="403779" cy="712550"/>
          </a:xfrm>
          <a:prstGeom prst="rect">
            <a:avLst/>
          </a:prstGeom>
          <a:noFill/>
          <a:ln>
            <a:noFill/>
          </a:ln>
        </p:spPr>
      </p:pic>
      <p:sp>
        <p:nvSpPr>
          <p:cNvPr id="1005" name="Google Shape;1005;g280f919b9f3_0_72"/>
          <p:cNvSpPr txBox="1"/>
          <p:nvPr/>
        </p:nvSpPr>
        <p:spPr>
          <a:xfrm>
            <a:off x="565277" y="1223775"/>
            <a:ext cx="12483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1 pers / cercle</a:t>
            </a:r>
            <a:endParaRPr b="0" i="0" sz="1400" u="none" cap="none" strike="noStrike">
              <a:solidFill>
                <a:srgbClr val="000000"/>
              </a:solidFill>
              <a:latin typeface="Century Gothic"/>
              <a:ea typeface="Century Gothic"/>
              <a:cs typeface="Century Gothic"/>
              <a:sym typeface="Century Gothic"/>
            </a:endParaRPr>
          </a:p>
        </p:txBody>
      </p:sp>
      <p:sp>
        <p:nvSpPr>
          <p:cNvPr id="1006" name="Google Shape;1006;g280f919b9f3_0_72"/>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XXX h / pers</a:t>
            </a:r>
            <a:endParaRPr b="0" i="0" sz="1400" u="none" cap="none" strike="noStrike">
              <a:solidFill>
                <a:srgbClr val="000000"/>
              </a:solidFill>
              <a:latin typeface="Century Gothic"/>
              <a:ea typeface="Century Gothic"/>
              <a:cs typeface="Century Gothic"/>
              <a:sym typeface="Century Gothic"/>
            </a:endParaRPr>
          </a:p>
        </p:txBody>
      </p:sp>
      <p:sp>
        <p:nvSpPr>
          <p:cNvPr id="1007" name="Google Shape;1007;g280f919b9f3_0_72"/>
          <p:cNvSpPr txBox="1"/>
          <p:nvPr/>
        </p:nvSpPr>
        <p:spPr>
          <a:xfrm>
            <a:off x="4305310" y="25536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 </a:t>
            </a:r>
            <a:endParaRPr b="0" i="0" sz="1500" u="none" cap="none" strike="noStrike">
              <a:solidFill>
                <a:srgbClr val="4A3A1C"/>
              </a:solidFill>
              <a:latin typeface="Century Gothic"/>
              <a:ea typeface="Century Gothic"/>
              <a:cs typeface="Century Gothic"/>
              <a:sym typeface="Century 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sp>
        <p:nvSpPr>
          <p:cNvPr id="1013" name="Google Shape;1013;p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i="0" lang="de-DE" sz="4400" u="none" cap="none" strike="noStrike">
                <a:solidFill>
                  <a:schemeClr val="accent3"/>
                </a:solidFill>
                <a:latin typeface="Century Gothic"/>
                <a:ea typeface="Century Gothic"/>
                <a:cs typeface="Century Gothic"/>
                <a:sym typeface="Century Gothic"/>
              </a:rPr>
              <a:t>PANIER DE LEGUMES</a:t>
            </a:r>
            <a:endParaRPr b="1" sz="1000">
              <a:latin typeface="Century Gothic"/>
              <a:ea typeface="Century Gothic"/>
              <a:cs typeface="Century Gothic"/>
              <a:sym typeface="Century Gothic"/>
            </a:endParaRPr>
          </a:p>
        </p:txBody>
      </p:sp>
      <p:sp>
        <p:nvSpPr>
          <p:cNvPr id="1014" name="Google Shape;1014;p5"/>
          <p:cNvSpPr txBox="1"/>
          <p:nvPr>
            <p:ph idx="1" type="body"/>
          </p:nvPr>
        </p:nvSpPr>
        <p:spPr>
          <a:xfrm>
            <a:off x="112320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1015" name="Google Shape;1015;p5"/>
          <p:cNvSpPr txBox="1"/>
          <p:nvPr>
            <p:ph idx="2" type="body"/>
          </p:nvPr>
        </p:nvSpPr>
        <p:spPr>
          <a:xfrm>
            <a:off x="1123200" y="2401200"/>
            <a:ext cx="3200400" cy="3321000"/>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0"/>
              </a:spcBef>
              <a:spcAft>
                <a:spcPts val="0"/>
              </a:spcAft>
              <a:buSzPts val="1500"/>
              <a:buChar char="•"/>
            </a:pPr>
            <a:r>
              <a:rPr lang="de-DE" sz="1500">
                <a:latin typeface="Century Gothic"/>
                <a:ea typeface="Century Gothic"/>
                <a:cs typeface="Century Gothic"/>
                <a:sym typeface="Century Gothic"/>
              </a:rPr>
              <a:t>Augmenter les ventes de fruits et légumes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lang="de-DE" sz="1500">
                <a:latin typeface="Century Gothic"/>
                <a:ea typeface="Century Gothic"/>
                <a:cs typeface="Century Gothic"/>
                <a:sym typeface="Century Gothic"/>
              </a:rPr>
              <a:t>Assurer l’approvisionnement en fruits et légumes</a:t>
            </a:r>
            <a:endParaRPr b="0" i="0" sz="1500" u="none" cap="none" strike="noStrike">
              <a:solidFill>
                <a:schemeClr val="accent3"/>
              </a:solidFill>
              <a:latin typeface="Century Gothic"/>
              <a:ea typeface="Century Gothic"/>
              <a:cs typeface="Century Gothic"/>
              <a:sym typeface="Century Gothic"/>
            </a:endParaRPr>
          </a:p>
        </p:txBody>
      </p:sp>
      <p:sp>
        <p:nvSpPr>
          <p:cNvPr id="1016" name="Google Shape;1016;p5"/>
          <p:cNvSpPr txBox="1"/>
          <p:nvPr>
            <p:ph idx="3" type="body"/>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1017" name="Google Shape;1017;p5"/>
          <p:cNvSpPr txBox="1"/>
          <p:nvPr>
            <p:ph idx="4" type="body"/>
          </p:nvPr>
        </p:nvSpPr>
        <p:spPr>
          <a:xfrm>
            <a:off x="4498848"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80000"/>
              </a:lnSpc>
              <a:spcBef>
                <a:spcPts val="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G</a:t>
            </a:r>
            <a:r>
              <a:rPr lang="de-DE" sz="1500">
                <a:latin typeface="Century Gothic"/>
                <a:ea typeface="Century Gothic"/>
                <a:cs typeface="Century Gothic"/>
                <a:sym typeface="Century Gothic"/>
              </a:rPr>
              <a:t>é</a:t>
            </a:r>
            <a:r>
              <a:rPr b="0" i="0" lang="de-DE" sz="1500" u="none" cap="none" strike="noStrike">
                <a:solidFill>
                  <a:schemeClr val="accent3"/>
                </a:solidFill>
                <a:latin typeface="Century Gothic"/>
                <a:ea typeface="Century Gothic"/>
                <a:cs typeface="Century Gothic"/>
                <a:sym typeface="Century Gothic"/>
              </a:rPr>
              <a:t>rer les commandes panier de légumes</a:t>
            </a:r>
            <a:r>
              <a:rPr lang="de-DE" sz="1500">
                <a:latin typeface="Century Gothic"/>
                <a:ea typeface="Century Gothic"/>
                <a:cs typeface="Century Gothic"/>
                <a:sym typeface="Century Gothic"/>
              </a:rPr>
              <a:t>*</a:t>
            </a:r>
            <a:r>
              <a:rPr b="0" i="0" lang="de-DE" sz="1500" u="none" cap="none" strike="noStrike">
                <a:solidFill>
                  <a:schemeClr val="accent3"/>
                </a:solidFill>
                <a:latin typeface="Century Gothic"/>
                <a:ea typeface="Century Gothic"/>
                <a:cs typeface="Century Gothic"/>
                <a:sym typeface="Century Gothic"/>
              </a:rPr>
              <a:t> </a:t>
            </a:r>
            <a:endParaRPr sz="1500"/>
          </a:p>
          <a:p>
            <a:pPr indent="-222250" lvl="0" marL="228600" rtl="0" algn="l">
              <a:lnSpc>
                <a:spcPct val="80000"/>
              </a:lnSpc>
              <a:spcBef>
                <a:spcPts val="1000"/>
              </a:spcBef>
              <a:spcAft>
                <a:spcPts val="0"/>
              </a:spcAft>
              <a:buSzPts val="1500"/>
              <a:buChar char="•"/>
            </a:pPr>
            <a:r>
              <a:rPr lang="de-DE" sz="1500">
                <a:latin typeface="Century Gothic"/>
                <a:ea typeface="Century Gothic"/>
                <a:cs typeface="Century Gothic"/>
                <a:sym typeface="Century Gothic"/>
              </a:rPr>
              <a:t>Constituer les paniers selon les souhaits des clients</a:t>
            </a:r>
            <a:endParaRPr sz="1500">
              <a:latin typeface="Century Gothic"/>
              <a:ea typeface="Century Gothic"/>
              <a:cs typeface="Century Gothic"/>
              <a:sym typeface="Century Gothic"/>
            </a:endParaRPr>
          </a:p>
          <a:p>
            <a:pPr indent="-222250" lvl="0" marL="228600" rtl="0" algn="l">
              <a:lnSpc>
                <a:spcPct val="80000"/>
              </a:lnSpc>
              <a:spcBef>
                <a:spcPts val="1000"/>
              </a:spcBef>
              <a:spcAft>
                <a:spcPts val="0"/>
              </a:spcAft>
              <a:buSzPts val="1500"/>
              <a:buChar char="•"/>
            </a:pPr>
            <a:r>
              <a:rPr lang="de-DE" sz="1500">
                <a:highlight>
                  <a:srgbClr val="FFFF00"/>
                </a:highlight>
                <a:latin typeface="Century Gothic"/>
                <a:ea typeface="Century Gothic"/>
                <a:cs typeface="Century Gothic"/>
                <a:sym typeface="Century Gothic"/>
              </a:rPr>
              <a:t>Passer les commandes de fruits et légumes pour les paniers et pour le magasin ?</a:t>
            </a:r>
            <a:endParaRPr sz="1500">
              <a:highlight>
                <a:srgbClr val="FFFF00"/>
              </a:highlight>
              <a:latin typeface="Century Gothic"/>
              <a:ea typeface="Century Gothic"/>
              <a:cs typeface="Century Gothic"/>
              <a:sym typeface="Century Gothic"/>
            </a:endParaRPr>
          </a:p>
          <a:p>
            <a:pPr indent="-222250" lvl="0" marL="228600" marR="0" rtl="0" algn="l">
              <a:lnSpc>
                <a:spcPct val="80000"/>
              </a:lnSpc>
              <a:spcBef>
                <a:spcPts val="1000"/>
              </a:spcBef>
              <a:spcAft>
                <a:spcPts val="0"/>
              </a:spcAft>
              <a:buClr>
                <a:srgbClr val="73292A"/>
              </a:buClr>
              <a:buSzPts val="1500"/>
              <a:buFont typeface="Arial"/>
              <a:buChar char="•"/>
            </a:pPr>
            <a:r>
              <a:rPr lang="de-DE" sz="1500">
                <a:highlight>
                  <a:srgbClr val="FFFF00"/>
                </a:highlight>
                <a:latin typeface="Century Gothic"/>
                <a:ea typeface="Century Gothic"/>
                <a:cs typeface="Century Gothic"/>
                <a:sym typeface="Century Gothic"/>
              </a:rPr>
              <a:t>Informer le rôle Tenue du magasin des fruits et légumes commandés ?</a:t>
            </a:r>
            <a:endParaRPr b="0" i="0" sz="1500" u="none" cap="none" strike="noStrike">
              <a:solidFill>
                <a:schemeClr val="accent3"/>
              </a:solidFill>
              <a:latin typeface="Century Gothic"/>
              <a:ea typeface="Century Gothic"/>
              <a:cs typeface="Century Gothic"/>
              <a:sym typeface="Century Gothic"/>
            </a:endParaRPr>
          </a:p>
        </p:txBody>
      </p:sp>
      <p:sp>
        <p:nvSpPr>
          <p:cNvPr id="1018" name="Google Shape;1018;p5"/>
          <p:cNvSpPr txBox="1"/>
          <p:nvPr>
            <p:ph idx="5" type="body"/>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Domaines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autorité</a:t>
            </a:r>
            <a:endParaRPr b="1" i="0" sz="2000" u="none" cap="none" strike="noStrike">
              <a:solidFill>
                <a:schemeClr val="accent3"/>
              </a:solidFill>
              <a:latin typeface="Century Gothic"/>
              <a:ea typeface="Century Gothic"/>
              <a:cs typeface="Century Gothic"/>
              <a:sym typeface="Century Gothic"/>
            </a:endParaRPr>
          </a:p>
        </p:txBody>
      </p:sp>
      <p:sp>
        <p:nvSpPr>
          <p:cNvPr id="1019" name="Google Shape;1019;p5"/>
          <p:cNvSpPr txBox="1"/>
          <p:nvPr>
            <p:ph idx="6" type="body"/>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0"/>
              </a:spcBef>
              <a:spcAft>
                <a:spcPts val="0"/>
              </a:spcAft>
              <a:buSzPts val="1500"/>
              <a:buChar char="•"/>
            </a:pPr>
            <a:r>
              <a:rPr lang="de-DE" sz="1500">
                <a:latin typeface="Century Gothic"/>
                <a:ea typeface="Century Gothic"/>
                <a:cs typeface="Century Gothic"/>
                <a:sym typeface="Century Gothic"/>
              </a:rPr>
              <a:t>Choisir les fruits et légumes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lang="de-DE" sz="1500">
                <a:highlight>
                  <a:srgbClr val="FFFF00"/>
                </a:highlight>
                <a:latin typeface="Century Gothic"/>
                <a:ea typeface="Century Gothic"/>
                <a:cs typeface="Century Gothic"/>
                <a:sym typeface="Century Gothic"/>
              </a:rPr>
              <a:t>Décider des quantités à commander</a:t>
            </a:r>
            <a:endParaRPr b="0" i="0" sz="1500" u="none" cap="none" strike="noStrike">
              <a:solidFill>
                <a:schemeClr val="accent3"/>
              </a:solidFill>
              <a:highlight>
                <a:srgbClr val="FFFF00"/>
              </a:highlight>
              <a:latin typeface="Century Gothic"/>
              <a:ea typeface="Century Gothic"/>
              <a:cs typeface="Century Gothic"/>
              <a:sym typeface="Century Gothic"/>
            </a:endParaRPr>
          </a:p>
        </p:txBody>
      </p:sp>
      <p:sp>
        <p:nvSpPr>
          <p:cNvPr id="1020" name="Google Shape;1020;p5"/>
          <p:cNvSpPr txBox="1"/>
          <p:nvPr>
            <p:ph idx="12" type="sldNum"/>
          </p:nvPr>
        </p:nvSpPr>
        <p:spPr>
          <a:xfrm>
            <a:off x="9208008"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1021" name="Google Shape;1021;p5"/>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entury Gothic"/>
                <a:ea typeface="Century Gothic"/>
                <a:cs typeface="Century Gothic"/>
                <a:sym typeface="Century Gothic"/>
              </a:rPr>
              <a:t>* </a:t>
            </a:r>
            <a:r>
              <a:rPr b="0" i="0" lang="de-DE" sz="1300" u="none" cap="none" strike="noStrike">
                <a:solidFill>
                  <a:schemeClr val="accent3"/>
                </a:solidFill>
                <a:latin typeface="Century Gothic"/>
                <a:ea typeface="Century Gothic"/>
                <a:cs typeface="Century Gothic"/>
                <a:sym typeface="Century Gothic"/>
              </a:rPr>
              <a:t>prendre les commandes des clients, en assurer le suivi, informer les clients</a:t>
            </a:r>
            <a:endParaRPr b="0" i="0" sz="1300" u="none" cap="none" strike="noStrike">
              <a:solidFill>
                <a:srgbClr val="000000"/>
              </a:solidFill>
              <a:latin typeface="Century Gothic"/>
              <a:ea typeface="Century Gothic"/>
              <a:cs typeface="Century Gothic"/>
              <a:sym typeface="Century Gothic"/>
            </a:endParaRPr>
          </a:p>
        </p:txBody>
      </p:sp>
      <p:grpSp>
        <p:nvGrpSpPr>
          <p:cNvPr id="1022" name="Google Shape;1022;p5"/>
          <p:cNvGrpSpPr/>
          <p:nvPr/>
        </p:nvGrpSpPr>
        <p:grpSpPr>
          <a:xfrm>
            <a:off x="565550" y="381000"/>
            <a:ext cx="1072222" cy="713175"/>
            <a:chOff x="2340050" y="4497425"/>
            <a:chExt cx="1072222" cy="713175"/>
          </a:xfrm>
        </p:grpSpPr>
        <p:pic>
          <p:nvPicPr>
            <p:cNvPr id="1023" name="Google Shape;1023;p5"/>
            <p:cNvPicPr preferRelativeResize="0"/>
            <p:nvPr/>
          </p:nvPicPr>
          <p:blipFill rotWithShape="1">
            <a:blip r:embed="rId3">
              <a:alphaModFix/>
            </a:blip>
            <a:srcRect b="23952" l="71959" r="0" t="23738"/>
            <a:stretch/>
          </p:blipFill>
          <p:spPr>
            <a:xfrm>
              <a:off x="3029975" y="4497425"/>
              <a:ext cx="382297" cy="713175"/>
            </a:xfrm>
            <a:prstGeom prst="rect">
              <a:avLst/>
            </a:prstGeom>
            <a:noFill/>
            <a:ln>
              <a:noFill/>
            </a:ln>
          </p:spPr>
        </p:pic>
        <p:pic>
          <p:nvPicPr>
            <p:cNvPr id="1024" name="Google Shape;1024;p5"/>
            <p:cNvPicPr preferRelativeResize="0"/>
            <p:nvPr/>
          </p:nvPicPr>
          <p:blipFill rotWithShape="1">
            <a:blip r:embed="rId3">
              <a:alphaModFix/>
            </a:blip>
            <a:srcRect b="24019" l="0" r="49395" t="23668"/>
            <a:stretch/>
          </p:blipFill>
          <p:spPr>
            <a:xfrm>
              <a:off x="2340050" y="4497425"/>
              <a:ext cx="689925" cy="713175"/>
            </a:xfrm>
            <a:prstGeom prst="rect">
              <a:avLst/>
            </a:prstGeom>
            <a:noFill/>
            <a:ln>
              <a:noFill/>
            </a:ln>
          </p:spPr>
        </p:pic>
      </p:grpSp>
      <p:pic>
        <p:nvPicPr>
          <p:cNvPr id="1025" name="Google Shape;1025;p5"/>
          <p:cNvPicPr preferRelativeResize="0"/>
          <p:nvPr/>
        </p:nvPicPr>
        <p:blipFill rotWithShape="1">
          <a:blip r:embed="rId4">
            <a:alphaModFix/>
          </a:blip>
          <a:srcRect b="14344" l="29408" r="29413" t="13754"/>
          <a:stretch/>
        </p:blipFill>
        <p:spPr>
          <a:xfrm>
            <a:off x="10693000" y="381300"/>
            <a:ext cx="403779" cy="712550"/>
          </a:xfrm>
          <a:prstGeom prst="rect">
            <a:avLst/>
          </a:prstGeom>
          <a:noFill/>
          <a:ln>
            <a:noFill/>
          </a:ln>
        </p:spPr>
      </p:pic>
      <p:sp>
        <p:nvSpPr>
          <p:cNvPr id="1026" name="Google Shape;1026;p5"/>
          <p:cNvSpPr txBox="1"/>
          <p:nvPr/>
        </p:nvSpPr>
        <p:spPr>
          <a:xfrm>
            <a:off x="565263" y="1223775"/>
            <a:ext cx="10728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XX pers / XX</a:t>
            </a:r>
            <a:endParaRPr b="0" i="0" sz="1400" u="none" cap="none" strike="noStrike">
              <a:solidFill>
                <a:srgbClr val="000000"/>
              </a:solidFill>
              <a:latin typeface="Century Gothic"/>
              <a:ea typeface="Century Gothic"/>
              <a:cs typeface="Century Gothic"/>
              <a:sym typeface="Century Gothic"/>
            </a:endParaRPr>
          </a:p>
        </p:txBody>
      </p:sp>
      <p:sp>
        <p:nvSpPr>
          <p:cNvPr id="1027" name="Google Shape;1027;p5"/>
          <p:cNvSpPr txBox="1"/>
          <p:nvPr/>
        </p:nvSpPr>
        <p:spPr>
          <a:xfrm>
            <a:off x="10185554" y="1223775"/>
            <a:ext cx="1418700" cy="4290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entury Gothic"/>
                <a:ea typeface="Century Gothic"/>
                <a:cs typeface="Century Gothic"/>
                <a:sym typeface="Century Gothic"/>
              </a:rPr>
              <a:t>env. XX h / pers</a:t>
            </a:r>
            <a:endParaRPr b="0" i="0" sz="1400" u="none" cap="none" strike="noStrike">
              <a:solidFill>
                <a:srgbClr val="000000"/>
              </a:solidFill>
              <a:latin typeface="Century Gothic"/>
              <a:ea typeface="Century Gothic"/>
              <a:cs typeface="Century Gothic"/>
              <a:sym typeface="Century Gothic"/>
            </a:endParaRPr>
          </a:p>
        </p:txBody>
      </p:sp>
      <p:sp>
        <p:nvSpPr>
          <p:cNvPr id="1028" name="Google Shape;1028;p5"/>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5"/>
              </a:rPr>
              <a:t>Structuration et définition</a:t>
            </a:r>
            <a:endParaRPr>
              <a:solidFill>
                <a:schemeClr val="accent3"/>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27b1cf50b3e_0_294"/>
          <p:cNvSpPr txBox="1"/>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4400"/>
              <a:buFont typeface="Arial"/>
              <a:buNone/>
            </a:pPr>
            <a:r>
              <a:rPr b="1" i="0" lang="de-DE" sz="4400" u="none" cap="none" strike="noStrike">
                <a:solidFill>
                  <a:srgbClr val="4A3A1C"/>
                </a:solidFill>
                <a:uFill>
                  <a:noFill/>
                </a:uFill>
                <a:latin typeface="Century Gothic"/>
                <a:ea typeface="Century Gothic"/>
                <a:cs typeface="Century Gothic"/>
                <a:sym typeface="Century Gothic"/>
                <a:hlinkClick action="ppaction://hlinksldjump" r:id="rId3">
                  <a:extLst>
                    <a:ext uri="{A12FA001-AC4F-418D-AE19-62706E023703}">
                      <ahyp:hlinkClr val="tx"/>
                    </a:ext>
                  </a:extLst>
                </a:hlinkClick>
              </a:rPr>
              <a:t>MAGASIN</a:t>
            </a:r>
            <a:endParaRPr b="0" i="0" sz="4400" u="none" cap="none" strike="noStrike">
              <a:solidFill>
                <a:srgbClr val="4A3A1C"/>
              </a:solidFill>
              <a:latin typeface="Libre Baskerville"/>
              <a:ea typeface="Libre Baskerville"/>
              <a:cs typeface="Libre Baskerville"/>
              <a:sym typeface="Libre Baskerville"/>
            </a:endParaRPr>
          </a:p>
        </p:txBody>
      </p:sp>
      <p:sp>
        <p:nvSpPr>
          <p:cNvPr id="270" name="Google Shape;270;g27b1cf50b3e_0_294"/>
          <p:cNvSpPr txBox="1"/>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Raison d’être</a:t>
            </a:r>
            <a:endParaRPr b="1" i="0" sz="2000" u="none" cap="none" strike="noStrike">
              <a:solidFill>
                <a:srgbClr val="4A3A1C"/>
              </a:solidFill>
              <a:latin typeface="Century Gothic"/>
              <a:ea typeface="Century Gothic"/>
              <a:cs typeface="Century Gothic"/>
              <a:sym typeface="Century Gothic"/>
            </a:endParaRPr>
          </a:p>
        </p:txBody>
      </p:sp>
      <p:sp>
        <p:nvSpPr>
          <p:cNvPr id="271" name="Google Shape;271;g27b1cf50b3e_0_294"/>
          <p:cNvSpPr txBox="1"/>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Accueillir et servir les clients de la meilleure manière afin qu’ils souhaitent revenir.</a:t>
            </a:r>
            <a:endParaRPr b="0" i="1" sz="1500" u="none" cap="none" strike="noStrike">
              <a:solidFill>
                <a:srgbClr val="4A3A1C"/>
              </a:solidFill>
              <a:highlight>
                <a:srgbClr val="FFFF00"/>
              </a:highlight>
              <a:latin typeface="Century Gothic"/>
              <a:ea typeface="Century Gothic"/>
              <a:cs typeface="Century Gothic"/>
              <a:sym typeface="Century Gothic"/>
            </a:endParaRPr>
          </a:p>
        </p:txBody>
      </p:sp>
      <p:sp>
        <p:nvSpPr>
          <p:cNvPr id="272" name="Google Shape;272;g27b1cf50b3e_0_294"/>
          <p:cNvSpPr txBox="1"/>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Attendus</a:t>
            </a:r>
            <a:endParaRPr b="1" i="0" sz="2000" u="none" cap="none" strike="noStrike">
              <a:solidFill>
                <a:srgbClr val="4A3A1C"/>
              </a:solidFill>
              <a:latin typeface="Century Gothic"/>
              <a:ea typeface="Century Gothic"/>
              <a:cs typeface="Century Gothic"/>
              <a:sym typeface="Century Gothic"/>
            </a:endParaRPr>
          </a:p>
        </p:txBody>
      </p:sp>
      <p:sp>
        <p:nvSpPr>
          <p:cNvPr id="273" name="Google Shape;273;g27b1cf50b3e_0_294"/>
          <p:cNvSpPr txBox="1"/>
          <p:nvPr/>
        </p:nvSpPr>
        <p:spPr>
          <a:xfrm>
            <a:off x="4498850" y="2401200"/>
            <a:ext cx="3200400" cy="35874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Garantir le respect des normes d’hygiène.</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Assurer le bon fonctionnement et l’entretien du magasin.</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Transmettre les attentes et besoins de la clientèle au cercle Dynamisation.</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Suivre l’état des stocks.</a:t>
            </a:r>
            <a:endParaRPr b="0" i="0" sz="1500" u="none" cap="none" strike="noStrike">
              <a:solidFill>
                <a:schemeClr val="accent3"/>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Assurer un approvisionnement suffisant et raisonnable.</a:t>
            </a:r>
            <a:endParaRPr b="0" i="0" sz="1500" u="none" cap="none" strike="noStrike">
              <a:solidFill>
                <a:schemeClr val="accent3"/>
              </a:solidFill>
              <a:latin typeface="Century Gothic"/>
              <a:ea typeface="Century Gothic"/>
              <a:cs typeface="Century Gothic"/>
              <a:sym typeface="Century Gothic"/>
            </a:endParaRPr>
          </a:p>
        </p:txBody>
      </p:sp>
      <p:sp>
        <p:nvSpPr>
          <p:cNvPr id="274" name="Google Shape;274;g27b1cf50b3e_0_294"/>
          <p:cNvSpPr txBox="1"/>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Domaines d’autorité</a:t>
            </a:r>
            <a:endParaRPr b="1" i="0" sz="2000" u="none" cap="none" strike="noStrike">
              <a:solidFill>
                <a:srgbClr val="4A3A1C"/>
              </a:solidFill>
              <a:latin typeface="Century Gothic"/>
              <a:ea typeface="Century Gothic"/>
              <a:cs typeface="Century Gothic"/>
              <a:sym typeface="Century Gothic"/>
            </a:endParaRPr>
          </a:p>
        </p:txBody>
      </p:sp>
      <p:sp>
        <p:nvSpPr>
          <p:cNvPr id="275" name="Google Shape;275;g27b1cf50b3e_0_294"/>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L’organisation du travail au magasin. </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Les retraits de marchandise.</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Les quantités de marchandise à commander.</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La fermeture du magasin en fonction des personnes disponibles.</a:t>
            </a:r>
            <a:endParaRPr b="0" i="0" sz="1500" u="none" cap="none" strike="noStrike">
              <a:solidFill>
                <a:srgbClr val="4A3A1C"/>
              </a:solidFill>
              <a:latin typeface="Century Gothic"/>
              <a:ea typeface="Century Gothic"/>
              <a:cs typeface="Century Gothic"/>
              <a:sym typeface="Century Gothic"/>
            </a:endParaRPr>
          </a:p>
        </p:txBody>
      </p:sp>
      <p:sp>
        <p:nvSpPr>
          <p:cNvPr id="276" name="Google Shape;276;g27b1cf50b3e_0_294"/>
          <p:cNvSpPr txBox="1"/>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t/>
            </a:r>
            <a:endParaRPr b="0" i="0" sz="1200" u="none" cap="none" strike="noStrike">
              <a:solidFill>
                <a:srgbClr val="000000"/>
              </a:solidFill>
              <a:latin typeface="Century Gothic"/>
              <a:ea typeface="Century Gothic"/>
              <a:cs typeface="Century Gothic"/>
              <a:sym typeface="Century Gothic"/>
            </a:endParaRPr>
          </a:p>
        </p:txBody>
      </p:sp>
      <p:sp>
        <p:nvSpPr>
          <p:cNvPr id="277" name="Google Shape;277;g27b1cf50b3e_0_294"/>
          <p:cNvSpPr txBox="1"/>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entury Gothic"/>
                <a:ea typeface="Century Gothic"/>
                <a:cs typeface="Century Gothic"/>
                <a:sym typeface="Century Gothic"/>
              </a:rPr>
              <a:t>‹#›</a:t>
            </a:fld>
            <a:endParaRPr b="0" i="0" sz="1200" u="none" cap="none" strike="noStrike">
              <a:solidFill>
                <a:srgbClr val="000000"/>
              </a:solidFill>
              <a:latin typeface="Century Gothic"/>
              <a:ea typeface="Century Gothic"/>
              <a:cs typeface="Century Gothic"/>
              <a:sym typeface="Century Gothic"/>
            </a:endParaRPr>
          </a:p>
        </p:txBody>
      </p:sp>
      <p:sp>
        <p:nvSpPr>
          <p:cNvPr id="278" name="Google Shape;278;g27b1cf50b3e_0_294"/>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entury Gothic"/>
              <a:ea typeface="Century Gothic"/>
              <a:cs typeface="Century Gothic"/>
              <a:sym typeface="Century Gothic"/>
            </a:endParaRPr>
          </a:p>
        </p:txBody>
      </p:sp>
      <p:sp>
        <p:nvSpPr>
          <p:cNvPr id="279" name="Google Shape;279;g27b1cf50b3e_0_294"/>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4"/>
              </a:rPr>
              <a:t>Structuration et définition</a:t>
            </a:r>
            <a:endParaRPr>
              <a:solidFill>
                <a:schemeClr val="accent3"/>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g27b1cf50b3e_0_274"/>
          <p:cNvSpPr txBox="1"/>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4400"/>
              <a:buFont typeface="Arial"/>
              <a:buNone/>
            </a:pPr>
            <a:r>
              <a:rPr b="1" i="0" lang="de-DE" sz="4400" u="none" cap="none" strike="noStrike">
                <a:solidFill>
                  <a:srgbClr val="4A3A1C"/>
                </a:solidFill>
                <a:uFill>
                  <a:noFill/>
                </a:uFill>
                <a:latin typeface="Century Gothic"/>
                <a:ea typeface="Century Gothic"/>
                <a:cs typeface="Century Gothic"/>
                <a:sym typeface="Century Gothic"/>
                <a:hlinkClick action="ppaction://hlinksldjump" r:id="rId3">
                  <a:extLst>
                    <a:ext uri="{A12FA001-AC4F-418D-AE19-62706E023703}">
                      <ahyp:hlinkClr val="tx"/>
                    </a:ext>
                  </a:extLst>
                </a:hlinkClick>
              </a:rPr>
              <a:t>DYNAMISATION</a:t>
            </a:r>
            <a:endParaRPr b="0" i="0" sz="4400" u="none" cap="none" strike="noStrike">
              <a:solidFill>
                <a:srgbClr val="4A3A1C"/>
              </a:solidFill>
              <a:latin typeface="Libre Baskerville"/>
              <a:ea typeface="Libre Baskerville"/>
              <a:cs typeface="Libre Baskerville"/>
              <a:sym typeface="Libre Baskerville"/>
            </a:endParaRPr>
          </a:p>
        </p:txBody>
      </p:sp>
      <p:sp>
        <p:nvSpPr>
          <p:cNvPr id="286" name="Google Shape;286;g27b1cf50b3e_0_274"/>
          <p:cNvSpPr txBox="1"/>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Raison d’être</a:t>
            </a:r>
            <a:endParaRPr b="1" i="0" sz="2000" u="none" cap="none" strike="noStrike">
              <a:solidFill>
                <a:srgbClr val="4A3A1C"/>
              </a:solidFill>
              <a:latin typeface="Century Gothic"/>
              <a:ea typeface="Century Gothic"/>
              <a:cs typeface="Century Gothic"/>
              <a:sym typeface="Century Gothic"/>
            </a:endParaRPr>
          </a:p>
        </p:txBody>
      </p:sp>
      <p:sp>
        <p:nvSpPr>
          <p:cNvPr id="287" name="Google Shape;287;g27b1cf50b3e_0_274"/>
          <p:cNvSpPr txBox="1"/>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Attirer et fidéliser un maximum de clients et de membres afin de pérenniser la coopérative.</a:t>
            </a:r>
            <a:endParaRPr b="0" i="1" sz="1500" u="none" cap="none" strike="noStrike">
              <a:solidFill>
                <a:srgbClr val="4A3A1C"/>
              </a:solidFill>
              <a:highlight>
                <a:srgbClr val="FFFF00"/>
              </a:highlight>
              <a:latin typeface="Century Gothic"/>
              <a:ea typeface="Century Gothic"/>
              <a:cs typeface="Century Gothic"/>
              <a:sym typeface="Century Gothic"/>
            </a:endParaRPr>
          </a:p>
        </p:txBody>
      </p:sp>
      <p:sp>
        <p:nvSpPr>
          <p:cNvPr id="288" name="Google Shape;288;g27b1cf50b3e_0_274"/>
          <p:cNvSpPr txBox="1"/>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Attendus</a:t>
            </a:r>
            <a:endParaRPr b="1" i="0" sz="2000" u="none" cap="none" strike="noStrike">
              <a:solidFill>
                <a:srgbClr val="4A3A1C"/>
              </a:solidFill>
              <a:latin typeface="Century Gothic"/>
              <a:ea typeface="Century Gothic"/>
              <a:cs typeface="Century Gothic"/>
              <a:sym typeface="Century Gothic"/>
            </a:endParaRPr>
          </a:p>
        </p:txBody>
      </p:sp>
      <p:sp>
        <p:nvSpPr>
          <p:cNvPr id="289" name="Google Shape;289;g27b1cf50b3e_0_274"/>
          <p:cNvSpPr txBox="1"/>
          <p:nvPr/>
        </p:nvSpPr>
        <p:spPr>
          <a:xfrm>
            <a:off x="4498850" y="2401200"/>
            <a:ext cx="3200400" cy="35874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Adapter l’assortiment pour qu’il reste attractif. </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Partager les informations sur les produits au rôle Tenue du magasin pour améliorer le service à la clientèle.</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Communiquer activement sur la coopérative. </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Organiser des animations interactives pour mettre en avant les produits et leurs producteurs.</a:t>
            </a:r>
            <a:endParaRPr b="0" i="0" sz="1500" u="none" cap="none" strike="noStrike">
              <a:solidFill>
                <a:srgbClr val="4A3A1C"/>
              </a:solidFill>
              <a:latin typeface="Century Gothic"/>
              <a:ea typeface="Century Gothic"/>
              <a:cs typeface="Century Gothic"/>
              <a:sym typeface="Century Gothic"/>
            </a:endParaRPr>
          </a:p>
        </p:txBody>
      </p:sp>
      <p:sp>
        <p:nvSpPr>
          <p:cNvPr id="290" name="Google Shape;290;g27b1cf50b3e_0_274"/>
          <p:cNvSpPr txBox="1"/>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Domaines d’autorité</a:t>
            </a:r>
            <a:endParaRPr b="1" i="0" sz="2000" u="none" cap="none" strike="noStrike">
              <a:solidFill>
                <a:srgbClr val="4A3A1C"/>
              </a:solidFill>
              <a:latin typeface="Century Gothic"/>
              <a:ea typeface="Century Gothic"/>
              <a:cs typeface="Century Gothic"/>
              <a:sym typeface="Century Gothic"/>
            </a:endParaRPr>
          </a:p>
        </p:txBody>
      </p:sp>
      <p:sp>
        <p:nvSpPr>
          <p:cNvPr id="291" name="Google Shape;291;g27b1cf50b3e_0_274"/>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Producteurs et produits.</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Animations. </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Communication.</a:t>
            </a:r>
            <a:endParaRPr b="0" i="0" sz="1500" u="none" cap="none" strike="noStrike">
              <a:solidFill>
                <a:srgbClr val="4A3A1C"/>
              </a:solidFill>
              <a:latin typeface="Century Gothic"/>
              <a:ea typeface="Century Gothic"/>
              <a:cs typeface="Century Gothic"/>
              <a:sym typeface="Century Gothic"/>
            </a:endParaRPr>
          </a:p>
        </p:txBody>
      </p:sp>
      <p:sp>
        <p:nvSpPr>
          <p:cNvPr id="292" name="Google Shape;292;g27b1cf50b3e_0_274"/>
          <p:cNvSpPr txBox="1"/>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t/>
            </a:r>
            <a:endParaRPr b="0" i="0" sz="1200" u="none" cap="none" strike="noStrike">
              <a:solidFill>
                <a:srgbClr val="000000"/>
              </a:solidFill>
              <a:latin typeface="Century Gothic"/>
              <a:ea typeface="Century Gothic"/>
              <a:cs typeface="Century Gothic"/>
              <a:sym typeface="Century Gothic"/>
            </a:endParaRPr>
          </a:p>
        </p:txBody>
      </p:sp>
      <p:sp>
        <p:nvSpPr>
          <p:cNvPr id="293" name="Google Shape;293;g27b1cf50b3e_0_274"/>
          <p:cNvSpPr txBox="1"/>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entury Gothic"/>
                <a:ea typeface="Century Gothic"/>
                <a:cs typeface="Century Gothic"/>
                <a:sym typeface="Century Gothic"/>
              </a:rPr>
              <a:t>‹#›</a:t>
            </a:fld>
            <a:endParaRPr b="0" i="0" sz="1200" u="none" cap="none" strike="noStrike">
              <a:solidFill>
                <a:srgbClr val="000000"/>
              </a:solidFill>
              <a:latin typeface="Century Gothic"/>
              <a:ea typeface="Century Gothic"/>
              <a:cs typeface="Century Gothic"/>
              <a:sym typeface="Century Gothic"/>
            </a:endParaRPr>
          </a:p>
        </p:txBody>
      </p:sp>
      <p:sp>
        <p:nvSpPr>
          <p:cNvPr id="294" name="Google Shape;294;g27b1cf50b3e_0_274"/>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entury Gothic"/>
              <a:ea typeface="Century Gothic"/>
              <a:cs typeface="Century Gothic"/>
              <a:sym typeface="Century Gothic"/>
            </a:endParaRPr>
          </a:p>
        </p:txBody>
      </p:sp>
      <p:sp>
        <p:nvSpPr>
          <p:cNvPr id="295" name="Google Shape;295;g27b1cf50b3e_0_274"/>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4"/>
              </a:rPr>
              <a:t>Structuration et définition</a:t>
            </a:r>
            <a:endParaRPr>
              <a:solidFill>
                <a:schemeClr val="accent3"/>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27b1cf50b3e_0_308"/>
          <p:cNvSpPr txBox="1"/>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4400"/>
              <a:buFont typeface="Arial"/>
              <a:buNone/>
            </a:pPr>
            <a:r>
              <a:rPr b="1" i="0" lang="de-DE" sz="4400" u="none" cap="none" strike="noStrike">
                <a:solidFill>
                  <a:srgbClr val="4A3A1C"/>
                </a:solidFill>
                <a:uFill>
                  <a:noFill/>
                </a:uFill>
                <a:latin typeface="Century Gothic"/>
                <a:ea typeface="Century Gothic"/>
                <a:cs typeface="Century Gothic"/>
                <a:sym typeface="Century Gothic"/>
                <a:hlinkClick action="ppaction://hlinksldjump" r:id="rId3">
                  <a:extLst>
                    <a:ext uri="{A12FA001-AC4F-418D-AE19-62706E023703}">
                      <ahyp:hlinkClr val="tx"/>
                    </a:ext>
                  </a:extLst>
                </a:hlinkClick>
              </a:rPr>
              <a:t>ADMINISTRATION ET FINANCES</a:t>
            </a:r>
            <a:endParaRPr b="0" i="0" sz="4400" u="none" cap="none" strike="noStrike">
              <a:solidFill>
                <a:srgbClr val="4A3A1C"/>
              </a:solidFill>
              <a:latin typeface="Libre Baskerville"/>
              <a:ea typeface="Libre Baskerville"/>
              <a:cs typeface="Libre Baskerville"/>
              <a:sym typeface="Libre Baskerville"/>
            </a:endParaRPr>
          </a:p>
        </p:txBody>
      </p:sp>
      <p:sp>
        <p:nvSpPr>
          <p:cNvPr id="302" name="Google Shape;302;g27b1cf50b3e_0_308"/>
          <p:cNvSpPr txBox="1"/>
          <p:nvPr/>
        </p:nvSpPr>
        <p:spPr>
          <a:xfrm>
            <a:off x="1124712"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Raison d’être</a:t>
            </a:r>
            <a:endParaRPr b="1" i="0" sz="2000" u="none" cap="none" strike="noStrike">
              <a:solidFill>
                <a:srgbClr val="4A3A1C"/>
              </a:solidFill>
              <a:latin typeface="Century Gothic"/>
              <a:ea typeface="Century Gothic"/>
              <a:cs typeface="Century Gothic"/>
              <a:sym typeface="Century Gothic"/>
            </a:endParaRPr>
          </a:p>
        </p:txBody>
      </p:sp>
      <p:sp>
        <p:nvSpPr>
          <p:cNvPr id="303" name="Google Shape;303;g27b1cf50b3e_0_308"/>
          <p:cNvSpPr txBox="1"/>
          <p:nvPr/>
        </p:nvSpPr>
        <p:spPr>
          <a:xfrm>
            <a:off x="1124712"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chemeClr val="accent3"/>
                </a:solidFill>
                <a:latin typeface="Century Gothic"/>
                <a:ea typeface="Century Gothic"/>
                <a:cs typeface="Century Gothic"/>
                <a:sym typeface="Century Gothic"/>
              </a:rPr>
              <a:t>Assurer le suivi de la situation financière de la coopérative et le partager avec le comité et les membres pour prendre les décisions adéquates.</a:t>
            </a:r>
            <a:endParaRPr b="0" i="1" sz="1500" u="none" cap="none" strike="noStrike">
              <a:solidFill>
                <a:srgbClr val="4A3A1C"/>
              </a:solidFill>
              <a:highlight>
                <a:srgbClr val="FFFF00"/>
              </a:highlight>
              <a:latin typeface="Century Gothic"/>
              <a:ea typeface="Century Gothic"/>
              <a:cs typeface="Century Gothic"/>
              <a:sym typeface="Century Gothic"/>
            </a:endParaRPr>
          </a:p>
        </p:txBody>
      </p:sp>
      <p:sp>
        <p:nvSpPr>
          <p:cNvPr id="304" name="Google Shape;304;g27b1cf50b3e_0_308"/>
          <p:cNvSpPr txBox="1"/>
          <p:nvPr/>
        </p:nvSpPr>
        <p:spPr>
          <a:xfrm>
            <a:off x="4498848"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Attendus</a:t>
            </a:r>
            <a:endParaRPr b="1" i="0" sz="2000" u="none" cap="none" strike="noStrike">
              <a:solidFill>
                <a:srgbClr val="4A3A1C"/>
              </a:solidFill>
              <a:latin typeface="Century Gothic"/>
              <a:ea typeface="Century Gothic"/>
              <a:cs typeface="Century Gothic"/>
              <a:sym typeface="Century Gothic"/>
            </a:endParaRPr>
          </a:p>
        </p:txBody>
      </p:sp>
      <p:sp>
        <p:nvSpPr>
          <p:cNvPr id="305" name="Google Shape;305;g27b1cf50b3e_0_308"/>
          <p:cNvSpPr txBox="1"/>
          <p:nvPr/>
        </p:nvSpPr>
        <p:spPr>
          <a:xfrm>
            <a:off x="4498850" y="2401200"/>
            <a:ext cx="3200400" cy="35874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Préparer des bilans financiers mensuels et annuels et les présenter. </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Respecter les obligations financières et légales de la coopérative. </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Effectuer les démarches nécessaires auprès des assurances et des impôts. </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Assurer le suivi administratif des salariés et des membres. </a:t>
            </a:r>
            <a:endParaRPr b="0" i="0" sz="1500" u="none" cap="none" strike="noStrike">
              <a:solidFill>
                <a:srgbClr val="4A3A1C"/>
              </a:solidFill>
              <a:latin typeface="Century Gothic"/>
              <a:ea typeface="Century Gothic"/>
              <a:cs typeface="Century Gothic"/>
              <a:sym typeface="Century Gothic"/>
            </a:endParaRPr>
          </a:p>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Faire un suivi des prix pratiqués en magasin et proposer des adaptations au besoin.</a:t>
            </a:r>
            <a:endParaRPr b="0" i="0" sz="1500" u="none" cap="none" strike="noStrike">
              <a:solidFill>
                <a:srgbClr val="4A3A1C"/>
              </a:solidFill>
              <a:latin typeface="Century Gothic"/>
              <a:ea typeface="Century Gothic"/>
              <a:cs typeface="Century Gothic"/>
              <a:sym typeface="Century Gothic"/>
            </a:endParaRPr>
          </a:p>
        </p:txBody>
      </p:sp>
      <p:sp>
        <p:nvSpPr>
          <p:cNvPr id="306" name="Google Shape;306;g27b1cf50b3e_0_308"/>
          <p:cNvSpPr txBox="1"/>
          <p:nvPr/>
        </p:nvSpPr>
        <p:spPr>
          <a:xfrm>
            <a:off x="7909560" y="1933200"/>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4A3A1C"/>
                </a:solidFill>
                <a:latin typeface="Century Gothic"/>
                <a:ea typeface="Century Gothic"/>
                <a:cs typeface="Century Gothic"/>
                <a:sym typeface="Century Gothic"/>
              </a:rPr>
              <a:t>Domaines d’autorité</a:t>
            </a:r>
            <a:endParaRPr b="1" i="0" sz="2000" u="none" cap="none" strike="noStrike">
              <a:solidFill>
                <a:srgbClr val="4A3A1C"/>
              </a:solidFill>
              <a:latin typeface="Century Gothic"/>
              <a:ea typeface="Century Gothic"/>
              <a:cs typeface="Century Gothic"/>
              <a:sym typeface="Century Gothic"/>
            </a:endParaRPr>
          </a:p>
        </p:txBody>
      </p:sp>
      <p:sp>
        <p:nvSpPr>
          <p:cNvPr id="307" name="Google Shape;307;g27b1cf50b3e_0_308"/>
          <p:cNvSpPr txBox="1"/>
          <p:nvPr/>
        </p:nvSpPr>
        <p:spPr>
          <a:xfrm>
            <a:off x="7909560" y="2401200"/>
            <a:ext cx="3200400" cy="33210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Clr>
                <a:srgbClr val="73292A"/>
              </a:buClr>
              <a:buSzPts val="1500"/>
              <a:buFont typeface="Arial"/>
              <a:buChar char="•"/>
            </a:pPr>
            <a:r>
              <a:rPr b="0" i="0" lang="de-DE" sz="1500" u="none" cap="none" strike="noStrike">
                <a:solidFill>
                  <a:srgbClr val="4A3A1C"/>
                </a:solidFill>
                <a:latin typeface="Century Gothic"/>
                <a:ea typeface="Century Gothic"/>
                <a:cs typeface="Century Gothic"/>
                <a:sym typeface="Century Gothic"/>
              </a:rPr>
              <a:t>Demande des justificatifs nécessaires à l’établissement des bilans. </a:t>
            </a:r>
            <a:endParaRPr b="0" i="0" sz="1500" u="none" cap="none" strike="noStrike">
              <a:solidFill>
                <a:srgbClr val="4A3A1C"/>
              </a:solidFill>
              <a:latin typeface="Century Gothic"/>
              <a:ea typeface="Century Gothic"/>
              <a:cs typeface="Century Gothic"/>
              <a:sym typeface="Century Gothic"/>
            </a:endParaRPr>
          </a:p>
        </p:txBody>
      </p:sp>
      <p:sp>
        <p:nvSpPr>
          <p:cNvPr id="308" name="Google Shape;308;g27b1cf50b3e_0_308"/>
          <p:cNvSpPr txBox="1"/>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t/>
            </a:r>
            <a:endParaRPr b="0" i="0" sz="1200" u="none" cap="none" strike="noStrike">
              <a:solidFill>
                <a:srgbClr val="000000"/>
              </a:solidFill>
              <a:latin typeface="Century Gothic"/>
              <a:ea typeface="Century Gothic"/>
              <a:cs typeface="Century Gothic"/>
              <a:sym typeface="Century Gothic"/>
            </a:endParaRPr>
          </a:p>
        </p:txBody>
      </p:sp>
      <p:sp>
        <p:nvSpPr>
          <p:cNvPr id="309" name="Google Shape;309;g27b1cf50b3e_0_308"/>
          <p:cNvSpPr txBox="1"/>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entury Gothic"/>
                <a:ea typeface="Century Gothic"/>
                <a:cs typeface="Century Gothic"/>
                <a:sym typeface="Century Gothic"/>
              </a:rPr>
              <a:t>‹#›</a:t>
            </a:fld>
            <a:endParaRPr b="0" i="0" sz="1200" u="none" cap="none" strike="noStrike">
              <a:solidFill>
                <a:srgbClr val="000000"/>
              </a:solidFill>
              <a:latin typeface="Century Gothic"/>
              <a:ea typeface="Century Gothic"/>
              <a:cs typeface="Century Gothic"/>
              <a:sym typeface="Century Gothic"/>
            </a:endParaRPr>
          </a:p>
        </p:txBody>
      </p:sp>
      <p:sp>
        <p:nvSpPr>
          <p:cNvPr id="310" name="Google Shape;310;g27b1cf50b3e_0_308"/>
          <p:cNvSpPr txBox="1"/>
          <p:nvPr/>
        </p:nvSpPr>
        <p:spPr>
          <a:xfrm>
            <a:off x="3564100" y="6231113"/>
            <a:ext cx="77913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entury Gothic"/>
              <a:ea typeface="Century Gothic"/>
              <a:cs typeface="Century Gothic"/>
              <a:sym typeface="Century Gothic"/>
            </a:endParaRPr>
          </a:p>
        </p:txBody>
      </p:sp>
      <p:sp>
        <p:nvSpPr>
          <p:cNvPr id="311" name="Google Shape;311;g27b1cf50b3e_0_308"/>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4"/>
              </a:rPr>
              <a:t>Structuration et définition</a:t>
            </a:r>
            <a:endParaRPr>
              <a:solidFill>
                <a:schemeClr val="accent3"/>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27b1cf50b3e_0_15"/>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solidFill>
                  <a:srgbClr val="4A3A1C"/>
                </a:solidFill>
                <a:uFill>
                  <a:noFill/>
                </a:uFill>
                <a:latin typeface="Century Gothic"/>
                <a:ea typeface="Century Gothic"/>
                <a:cs typeface="Century Gothic"/>
                <a:sym typeface="Century Gothic"/>
                <a:hlinkClick action="ppaction://hlinksldjump" r:id="rId3">
                  <a:extLst>
                    <a:ext uri="{A12FA001-AC4F-418D-AE19-62706E023703}">
                      <ahyp:hlinkClr val="tx"/>
                    </a:ext>
                  </a:extLst>
                </a:hlinkClick>
              </a:rPr>
              <a:t>COMITE</a:t>
            </a:r>
            <a:endParaRPr b="1" i="0" sz="4400" cap="none" strike="noStrike">
              <a:solidFill>
                <a:srgbClr val="4A3A1C"/>
              </a:solidFill>
              <a:latin typeface="Century Gothic"/>
              <a:ea typeface="Century Gothic"/>
              <a:cs typeface="Century Gothic"/>
              <a:sym typeface="Century Gothic"/>
            </a:endParaRPr>
          </a:p>
        </p:txBody>
      </p:sp>
      <p:sp>
        <p:nvSpPr>
          <p:cNvPr id="318" name="Google Shape;318;g27b1cf50b3e_0_15"/>
          <p:cNvSpPr txBox="1"/>
          <p:nvPr>
            <p:ph idx="1" type="body"/>
          </p:nvPr>
        </p:nvSpPr>
        <p:spPr>
          <a:xfrm>
            <a:off x="1123200" y="1934763"/>
            <a:ext cx="3200400" cy="4278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73292A"/>
              </a:buClr>
              <a:buSzPts val="2000"/>
              <a:buFont typeface="Arial"/>
              <a:buNone/>
            </a:pPr>
            <a:r>
              <a:rPr b="1" i="0" lang="de-DE" sz="2000" u="none" cap="none" strike="noStrike">
                <a:solidFill>
                  <a:schemeClr val="accent3"/>
                </a:solidFill>
                <a:latin typeface="Century Gothic"/>
                <a:ea typeface="Century Gothic"/>
                <a:cs typeface="Century Gothic"/>
                <a:sym typeface="Century Gothic"/>
              </a:rPr>
              <a:t>Raison d</a:t>
            </a:r>
            <a:r>
              <a:rPr b="1" lang="de-DE">
                <a:latin typeface="Century Gothic"/>
                <a:ea typeface="Century Gothic"/>
                <a:cs typeface="Century Gothic"/>
                <a:sym typeface="Century Gothic"/>
              </a:rPr>
              <a:t>’</a:t>
            </a:r>
            <a:r>
              <a:rPr b="1" i="0" lang="de-DE" sz="2000" u="none" cap="none" strike="noStrike">
                <a:solidFill>
                  <a:schemeClr val="accent3"/>
                </a:solidFill>
                <a:latin typeface="Century Gothic"/>
                <a:ea typeface="Century Gothic"/>
                <a:cs typeface="Century Gothic"/>
                <a:sym typeface="Century Gothic"/>
              </a:rPr>
              <a:t>être</a:t>
            </a:r>
            <a:endParaRPr b="1" i="0" sz="2000" u="none" cap="none" strike="noStrike">
              <a:solidFill>
                <a:schemeClr val="accent3"/>
              </a:solidFill>
              <a:latin typeface="Century Gothic"/>
              <a:ea typeface="Century Gothic"/>
              <a:cs typeface="Century Gothic"/>
              <a:sym typeface="Century Gothic"/>
            </a:endParaRPr>
          </a:p>
        </p:txBody>
      </p:sp>
      <p:sp>
        <p:nvSpPr>
          <p:cNvPr id="319" name="Google Shape;319;g27b1cf50b3e_0_15"/>
          <p:cNvSpPr txBox="1"/>
          <p:nvPr>
            <p:ph idx="2" type="body"/>
          </p:nvPr>
        </p:nvSpPr>
        <p:spPr>
          <a:xfrm>
            <a:off x="1123200" y="2402393"/>
            <a:ext cx="3200400" cy="35496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Permettre à la coopérative d’atteindre ses buts en réalisant les tâches d’administration nécessaires telles que définies dans les statuts de la coopérative.</a:t>
            </a:r>
            <a:endParaRPr sz="1500">
              <a:latin typeface="Century Gothic"/>
              <a:ea typeface="Century Gothic"/>
              <a:cs typeface="Century Gothic"/>
              <a:sym typeface="Century Gothic"/>
            </a:endParaRPr>
          </a:p>
        </p:txBody>
      </p:sp>
      <p:sp>
        <p:nvSpPr>
          <p:cNvPr id="320" name="Google Shape;320;g27b1cf50b3e_0_15"/>
          <p:cNvSpPr txBox="1"/>
          <p:nvPr>
            <p:ph idx="3" type="body"/>
          </p:nvPr>
        </p:nvSpPr>
        <p:spPr>
          <a:xfrm>
            <a:off x="4500000" y="1933200"/>
            <a:ext cx="6609600" cy="42780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73292A"/>
              </a:buClr>
              <a:buSzPts val="2000"/>
              <a:buFont typeface="Arial"/>
              <a:buNone/>
            </a:pPr>
            <a:r>
              <a:rPr b="1" lang="de-DE">
                <a:latin typeface="Century Gothic"/>
                <a:ea typeface="Century Gothic"/>
                <a:cs typeface="Century Gothic"/>
                <a:sym typeface="Century Gothic"/>
              </a:rPr>
              <a:t>Attendus</a:t>
            </a:r>
            <a:endParaRPr b="1" i="0" sz="2000" u="none" cap="none" strike="noStrike">
              <a:solidFill>
                <a:schemeClr val="accent3"/>
              </a:solidFill>
              <a:latin typeface="Century Gothic"/>
              <a:ea typeface="Century Gothic"/>
              <a:cs typeface="Century Gothic"/>
              <a:sym typeface="Century Gothic"/>
            </a:endParaRPr>
          </a:p>
        </p:txBody>
      </p:sp>
      <p:sp>
        <p:nvSpPr>
          <p:cNvPr id="321" name="Google Shape;321;g27b1cf50b3e_0_15"/>
          <p:cNvSpPr txBox="1"/>
          <p:nvPr>
            <p:ph idx="4" type="body"/>
          </p:nvPr>
        </p:nvSpPr>
        <p:spPr>
          <a:xfrm>
            <a:off x="4499992" y="2401200"/>
            <a:ext cx="3200400" cy="3547800"/>
          </a:xfrm>
          <a:prstGeom prst="rect">
            <a:avLst/>
          </a:prstGeom>
          <a:noFill/>
          <a:ln>
            <a:noFill/>
          </a:ln>
        </p:spPr>
        <p:txBody>
          <a:bodyPr anchorCtr="0" anchor="t" bIns="45700" lIns="91425" spcFirstLastPara="1" rIns="91425" wrap="square" tIns="45700">
            <a:noAutofit/>
          </a:bodyPr>
          <a:lstStyle/>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Convoquer les AG ordinaires et </a:t>
            </a:r>
            <a:r>
              <a:rPr lang="de-DE" sz="1500">
                <a:latin typeface="Century Gothic"/>
                <a:ea typeface="Century Gothic"/>
                <a:cs typeface="Century Gothic"/>
                <a:sym typeface="Century Gothic"/>
                <a:extLst>
                  <a:ext uri="http://customooxmlschemas.google.com/">
                    <go:slidesCustomData xmlns:go="http://customooxmlschemas.google.com/" textRoundtripDataId="0"/>
                  </a:ext>
                </a:extLst>
              </a:rPr>
              <a:t>extraordinaires</a:t>
            </a:r>
            <a:r>
              <a:rPr lang="de-DE" sz="1500">
                <a:latin typeface="Century Gothic"/>
                <a:ea typeface="Century Gothic"/>
                <a:cs typeface="Century Gothic"/>
                <a:sym typeface="Century Gothic"/>
              </a:rPr>
              <a:t>.</a:t>
            </a:r>
            <a:endParaRPr i="1" sz="1500">
              <a:highlight>
                <a:srgbClr val="FFFF00"/>
              </a:highlight>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Proposer à l’AG le montant des cotisations annuelles, le temps de travail à effectuer mensuellement par les membres, des dépenses extraordinaires, de nouveaux projets.</a:t>
            </a:r>
            <a:endParaRPr sz="1500">
              <a:latin typeface="Century Gothic"/>
              <a:ea typeface="Century Gothic"/>
              <a:cs typeface="Century Gothic"/>
              <a:sym typeface="Century Gothic"/>
            </a:endParaRPr>
          </a:p>
          <a:p>
            <a:pPr indent="-222250" lvl="0" marL="228600" marR="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Préparer  le compte d’exploitation et le bilan annuel ainsi que le budget du nouvel exercice et les partager minimum 10 jours avant l’AG.</a:t>
            </a:r>
            <a:endParaRPr sz="1500">
              <a:latin typeface="Century Gothic"/>
              <a:ea typeface="Century Gothic"/>
              <a:cs typeface="Century Gothic"/>
              <a:sym typeface="Century Gothic"/>
            </a:endParaRPr>
          </a:p>
        </p:txBody>
      </p:sp>
      <p:sp>
        <p:nvSpPr>
          <p:cNvPr id="322" name="Google Shape;322;g27b1cf50b3e_0_15"/>
          <p:cNvSpPr txBox="1"/>
          <p:nvPr>
            <p:ph idx="6" type="body"/>
          </p:nvPr>
        </p:nvSpPr>
        <p:spPr>
          <a:xfrm>
            <a:off x="7909196" y="2402402"/>
            <a:ext cx="3200400" cy="3549600"/>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Etablir les règlements internes de la coopérative.</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Etablir les modalités de participation aux projets qui ne sont pas directement créés par la coopérative.</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Justifier à l’AG les décisions d’engagement et de licenciement.</a:t>
            </a:r>
            <a:endParaRPr sz="1500">
              <a:latin typeface="Century Gothic"/>
              <a:ea typeface="Century Gothic"/>
              <a:cs typeface="Century Gothic"/>
              <a:sym typeface="Century Gothic"/>
            </a:endParaRPr>
          </a:p>
        </p:txBody>
      </p:sp>
      <p:sp>
        <p:nvSpPr>
          <p:cNvPr id="323" name="Google Shape;323;g27b1cf50b3e_0_15"/>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4"/>
              </a:rPr>
              <a:t>Structuration et définition</a:t>
            </a:r>
            <a:endParaRPr>
              <a:solidFill>
                <a:schemeClr val="accent3"/>
              </a:solidFill>
              <a:latin typeface="Century Gothic"/>
              <a:ea typeface="Century Gothic"/>
              <a:cs typeface="Century Gothic"/>
              <a:sym typeface="Century Gothic"/>
            </a:endParaRPr>
          </a:p>
        </p:txBody>
      </p:sp>
      <p:sp>
        <p:nvSpPr>
          <p:cNvPr id="324" name="Google Shape;324;g27b1cf50b3e_0_15"/>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g27b1cf50b3e_0_27"/>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accent3"/>
              </a:buClr>
              <a:buSzPts val="4400"/>
              <a:buFont typeface="Century Gothic"/>
              <a:buNone/>
            </a:pPr>
            <a:r>
              <a:rPr b="1" lang="de-DE">
                <a:latin typeface="Century Gothic"/>
                <a:ea typeface="Century Gothic"/>
                <a:cs typeface="Century Gothic"/>
                <a:sym typeface="Century Gothic"/>
              </a:rPr>
              <a:t>COMITE (suite)</a:t>
            </a:r>
            <a:endParaRPr b="1" i="0" sz="4400" u="none" cap="none" strike="noStrike">
              <a:solidFill>
                <a:schemeClr val="accent3"/>
              </a:solidFill>
              <a:latin typeface="Century Gothic"/>
              <a:ea typeface="Century Gothic"/>
              <a:cs typeface="Century Gothic"/>
              <a:sym typeface="Century Gothic"/>
            </a:endParaRPr>
          </a:p>
        </p:txBody>
      </p:sp>
      <p:sp>
        <p:nvSpPr>
          <p:cNvPr id="331" name="Google Shape;331;g27b1cf50b3e_0_27"/>
          <p:cNvSpPr txBox="1"/>
          <p:nvPr>
            <p:ph idx="2" type="body"/>
          </p:nvPr>
        </p:nvSpPr>
        <p:spPr>
          <a:xfrm>
            <a:off x="1123200" y="2402316"/>
            <a:ext cx="3200400" cy="3321000"/>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Toutes les décisions financières en vue de l’accomplissement du but social (sauf dépenses extraordinaires).</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L’admission et l’exclusion de membres.</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Les remboursements de parts aux coopérateurs sortants.</a:t>
            </a:r>
            <a:endParaRPr sz="1500">
              <a:latin typeface="Century Gothic"/>
              <a:ea typeface="Century Gothic"/>
              <a:cs typeface="Century Gothic"/>
              <a:sym typeface="Century Gothic"/>
            </a:endParaRPr>
          </a:p>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La représentation de la coopérative et la désignation des personnes ayant pouvoir d’engager la coopérative.</a:t>
            </a:r>
            <a:endParaRPr sz="1500">
              <a:latin typeface="Century Gothic"/>
              <a:ea typeface="Century Gothic"/>
              <a:cs typeface="Century Gothic"/>
              <a:sym typeface="Century Gothic"/>
            </a:endParaRPr>
          </a:p>
        </p:txBody>
      </p:sp>
      <p:sp>
        <p:nvSpPr>
          <p:cNvPr id="332" name="Google Shape;332;g27b1cf50b3e_0_27"/>
          <p:cNvSpPr txBox="1"/>
          <p:nvPr>
            <p:ph idx="4" type="body"/>
          </p:nvPr>
        </p:nvSpPr>
        <p:spPr>
          <a:xfrm>
            <a:off x="4500000" y="2401200"/>
            <a:ext cx="3200400" cy="3319200"/>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1000"/>
              </a:spcBef>
              <a:spcAft>
                <a:spcPts val="0"/>
              </a:spcAft>
              <a:buSzPts val="1500"/>
              <a:buChar char="•"/>
            </a:pPr>
            <a:r>
              <a:rPr lang="de-DE" sz="1500">
                <a:latin typeface="Century Gothic"/>
                <a:ea typeface="Century Gothic"/>
                <a:cs typeface="Century Gothic"/>
                <a:sym typeface="Century Gothic"/>
              </a:rPr>
              <a:t>L’engagement, la rédaction du contrat de travail et la création du cahier de charges des personnes employées par la coopérative ainsi que leur licenciement si nécessaire.</a:t>
            </a:r>
            <a:endParaRPr sz="1500">
              <a:latin typeface="Century Gothic"/>
              <a:ea typeface="Century Gothic"/>
              <a:cs typeface="Century Gothic"/>
              <a:sym typeface="Century Gothic"/>
            </a:endParaRPr>
          </a:p>
        </p:txBody>
      </p:sp>
      <p:sp>
        <p:nvSpPr>
          <p:cNvPr id="333" name="Google Shape;333;g27b1cf50b3e_0_27"/>
          <p:cNvSpPr txBox="1"/>
          <p:nvPr>
            <p:ph idx="12" type="sldNum"/>
          </p:nvPr>
        </p:nvSpPr>
        <p:spPr>
          <a:xfrm>
            <a:off x="9208008"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de-DE" sz="1200" u="none" cap="none" strike="noStrike">
                <a:solidFill>
                  <a:schemeClr val="dk1"/>
                </a:solidFill>
                <a:latin typeface="Century Gothic"/>
                <a:ea typeface="Century Gothic"/>
                <a:cs typeface="Century Gothic"/>
                <a:sym typeface="Century Gothic"/>
              </a:rPr>
              <a:t>‹#›</a:t>
            </a:fld>
            <a:endParaRPr b="0" i="0" sz="1200" u="none" cap="none" strike="noStrike">
              <a:solidFill>
                <a:schemeClr val="dk1"/>
              </a:solidFill>
              <a:latin typeface="Century Gothic"/>
              <a:ea typeface="Century Gothic"/>
              <a:cs typeface="Century Gothic"/>
              <a:sym typeface="Century Gothic"/>
            </a:endParaRPr>
          </a:p>
        </p:txBody>
      </p:sp>
      <p:sp>
        <p:nvSpPr>
          <p:cNvPr id="334" name="Google Shape;334;g27b1cf50b3e_0_27"/>
          <p:cNvSpPr txBox="1"/>
          <p:nvPr>
            <p:ph idx="3" type="body"/>
          </p:nvPr>
        </p:nvSpPr>
        <p:spPr>
          <a:xfrm>
            <a:off x="1123200" y="1933200"/>
            <a:ext cx="6609600" cy="42780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73292A"/>
              </a:buClr>
              <a:buSzPts val="2000"/>
              <a:buFont typeface="Arial"/>
              <a:buNone/>
            </a:pPr>
            <a:r>
              <a:rPr b="1" lang="de-DE">
                <a:latin typeface="Century Gothic"/>
                <a:ea typeface="Century Gothic"/>
                <a:cs typeface="Century Gothic"/>
                <a:sym typeface="Century Gothic"/>
              </a:rPr>
              <a:t>Domaines d’autorité</a:t>
            </a:r>
            <a:endParaRPr b="1" i="0" sz="2000" u="none" cap="none" strike="noStrike">
              <a:solidFill>
                <a:schemeClr val="accent3"/>
              </a:solidFill>
              <a:latin typeface="Century Gothic"/>
              <a:ea typeface="Century Gothic"/>
              <a:cs typeface="Century Gothic"/>
              <a:sym typeface="Century Gothic"/>
            </a:endParaRPr>
          </a:p>
        </p:txBody>
      </p:sp>
      <p:sp>
        <p:nvSpPr>
          <p:cNvPr id="335" name="Google Shape;335;g27b1cf50b3e_0_27"/>
          <p:cNvSpPr txBox="1"/>
          <p:nvPr>
            <p:ph idx="11" type="ftr"/>
          </p:nvPr>
        </p:nvSpPr>
        <p:spPr>
          <a:xfrm>
            <a:off x="22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200"/>
              <a:buNone/>
            </a:pPr>
            <a:r>
              <a:rPr lang="de-DE" u="sng">
                <a:solidFill>
                  <a:schemeClr val="hlink"/>
                </a:solidFill>
                <a:latin typeface="Century Gothic"/>
                <a:ea typeface="Century Gothic"/>
                <a:cs typeface="Century Gothic"/>
                <a:sym typeface="Century Gothic"/>
                <a:hlinkClick action="ppaction://hlinksldjump" r:id="rId3"/>
              </a:rPr>
              <a:t>Structuration et définition</a:t>
            </a:r>
            <a:endParaRPr>
              <a:solidFill>
                <a:schemeClr val="accent3"/>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Design">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2023-07-20T09:19:04Z</dcterms:created>
  <dc:creator>Epi' Vrac</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